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1" r:id="rId1"/>
  </p:sldMasterIdLst>
  <p:notesMasterIdLst>
    <p:notesMasterId r:id="rId73"/>
  </p:notesMasterIdLst>
  <p:handoutMasterIdLst>
    <p:handoutMasterId r:id="rId74"/>
  </p:handoutMasterIdLst>
  <p:sldIdLst>
    <p:sldId id="331" r:id="rId2"/>
    <p:sldId id="517" r:id="rId3"/>
    <p:sldId id="532" r:id="rId4"/>
    <p:sldId id="553" r:id="rId5"/>
    <p:sldId id="515" r:id="rId6"/>
    <p:sldId id="552" r:id="rId7"/>
    <p:sldId id="534" r:id="rId8"/>
    <p:sldId id="554" r:id="rId9"/>
    <p:sldId id="513" r:id="rId10"/>
    <p:sldId id="502" r:id="rId11"/>
    <p:sldId id="540" r:id="rId12"/>
    <p:sldId id="527" r:id="rId13"/>
    <p:sldId id="414" r:id="rId14"/>
    <p:sldId id="568" r:id="rId15"/>
    <p:sldId id="563" r:id="rId16"/>
    <p:sldId id="497" r:id="rId17"/>
    <p:sldId id="427" r:id="rId18"/>
    <p:sldId id="364" r:id="rId19"/>
    <p:sldId id="426" r:id="rId20"/>
    <p:sldId id="544" r:id="rId21"/>
    <p:sldId id="421" r:id="rId22"/>
    <p:sldId id="422" r:id="rId23"/>
    <p:sldId id="443" r:id="rId24"/>
    <p:sldId id="545" r:id="rId25"/>
    <p:sldId id="363" r:id="rId26"/>
    <p:sldId id="569" r:id="rId27"/>
    <p:sldId id="562" r:id="rId28"/>
    <p:sldId id="556" r:id="rId29"/>
    <p:sldId id="266" r:id="rId30"/>
    <p:sldId id="548" r:id="rId31"/>
    <p:sldId id="558" r:id="rId32"/>
    <p:sldId id="549" r:id="rId33"/>
    <p:sldId id="559" r:id="rId34"/>
    <p:sldId id="560" r:id="rId35"/>
    <p:sldId id="536" r:id="rId36"/>
    <p:sldId id="546" r:id="rId37"/>
    <p:sldId id="547" r:id="rId38"/>
    <p:sldId id="564" r:id="rId39"/>
    <p:sldId id="561" r:id="rId40"/>
    <p:sldId id="542" r:id="rId41"/>
    <p:sldId id="551" r:id="rId42"/>
    <p:sldId id="529" r:id="rId43"/>
    <p:sldId id="435" r:id="rId44"/>
    <p:sldId id="425" r:id="rId45"/>
    <p:sldId id="447" r:id="rId46"/>
    <p:sldId id="420" r:id="rId47"/>
    <p:sldId id="431" r:id="rId48"/>
    <p:sldId id="362" r:id="rId49"/>
    <p:sldId id="419" r:id="rId50"/>
    <p:sldId id="533" r:id="rId51"/>
    <p:sldId id="520" r:id="rId52"/>
    <p:sldId id="521" r:id="rId53"/>
    <p:sldId id="522" r:id="rId54"/>
    <p:sldId id="460" r:id="rId55"/>
    <p:sldId id="470" r:id="rId56"/>
    <p:sldId id="519" r:id="rId57"/>
    <p:sldId id="473" r:id="rId58"/>
    <p:sldId id="531" r:id="rId59"/>
    <p:sldId id="486" r:id="rId60"/>
    <p:sldId id="508" r:id="rId61"/>
    <p:sldId id="477" r:id="rId62"/>
    <p:sldId id="523" r:id="rId63"/>
    <p:sldId id="282" r:id="rId64"/>
    <p:sldId id="506" r:id="rId65"/>
    <p:sldId id="507" r:id="rId66"/>
    <p:sldId id="555" r:id="rId67"/>
    <p:sldId id="565" r:id="rId68"/>
    <p:sldId id="454" r:id="rId69"/>
    <p:sldId id="566" r:id="rId70"/>
    <p:sldId id="567" r:id="rId71"/>
    <p:sldId id="365" r:id="rId7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opher Stephan" initials="" lastIdx="1" clrIdx="0"/>
  <p:cmAuthor id="1" name="Lu, M. (Meng)" initials="LM(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4A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5EF9BE-0FA2-48DA-84FE-81A116F7245C}">
  <a:tblStyle styleId="{0A5EF9BE-0FA2-48DA-84FE-81A116F7245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26EE045-7CFE-4BD8-B99E-9CB58A9A12CC}" styleName="Table_1"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8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FE78FD-3301-49E6-A1A9-801F6E6B8A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FE4CF-FDF7-4A6D-80F8-C03D1AD9F5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D5364-5166-4975-94DA-0001A4A5B9EE}" type="datetimeFigureOut">
              <a:rPr lang="en-GB" smtClean="0"/>
              <a:t>28/07/2020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8FB43-5C4B-43B2-A593-C47349719D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AFCE4-EFA0-4DEF-8EED-2E7AA3D358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59960-0D11-43C4-B1F1-4C38A95F7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502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marL="457200" marR="0" lvl="1" indent="0" algn="l" rtl="0">
              <a:spcBef>
                <a:spcPts val="0"/>
              </a:spcBef>
            </a:pPr>
            <a:endParaRPr/>
          </a:p>
          <a:p>
            <a:pPr marL="914400" marR="0" lvl="2" indent="0" algn="l" rtl="0">
              <a:spcBef>
                <a:spcPts val="0"/>
              </a:spcBef>
            </a:pPr>
            <a:endParaRPr/>
          </a:p>
          <a:p>
            <a:pPr marL="1371600" marR="0" lvl="3" indent="0" algn="l" rtl="0">
              <a:spcBef>
                <a:spcPts val="0"/>
              </a:spcBef>
            </a:pPr>
            <a:endParaRPr/>
          </a:p>
          <a:p>
            <a:pPr marL="1828800" marR="0" lvl="4" indent="0" algn="l" rtl="0">
              <a:spcBef>
                <a:spcPts val="0"/>
              </a:spcBef>
            </a:pPr>
            <a:endParaRPr/>
          </a:p>
          <a:p>
            <a:pPr marL="2286000" marR="0" lvl="5" indent="0" algn="l" rtl="0">
              <a:spcBef>
                <a:spcPts val="0"/>
              </a:spcBef>
            </a:pPr>
            <a:endParaRPr/>
          </a:p>
          <a:p>
            <a:pPr marL="2743200" marR="0" lvl="6" indent="0" algn="l" rtl="0">
              <a:spcBef>
                <a:spcPts val="0"/>
              </a:spcBef>
            </a:pPr>
            <a:endParaRPr/>
          </a:p>
          <a:p>
            <a:pPr marL="3200400" marR="0" lvl="7" indent="0" algn="l" rtl="0">
              <a:spcBef>
                <a:spcPts val="0"/>
              </a:spcBef>
            </a:pPr>
            <a:endParaRPr/>
          </a:p>
          <a:p>
            <a:pPr marL="3657600" marR="0" lvl="8" indent="0" algn="l" rtl="0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98446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7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6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6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nl-NL"/>
          </a:p>
          <a:p>
            <a:pPr marL="457200" marR="0" lvl="1" indent="0" algn="l" rtl="0">
              <a:spcBef>
                <a:spcPts val="0"/>
              </a:spcBef>
            </a:pPr>
            <a:endParaRPr lang="nl-NL"/>
          </a:p>
          <a:p>
            <a:pPr marL="914400" marR="0" lvl="2" indent="0" algn="l" rtl="0">
              <a:spcBef>
                <a:spcPts val="0"/>
              </a:spcBef>
            </a:pPr>
            <a:endParaRPr lang="nl-NL"/>
          </a:p>
          <a:p>
            <a:pPr marL="1371600" marR="0" lvl="3" indent="0" algn="l" rtl="0">
              <a:spcBef>
                <a:spcPts val="0"/>
              </a:spcBef>
            </a:pPr>
            <a:endParaRPr lang="nl-NL"/>
          </a:p>
          <a:p>
            <a:pPr marL="1828800" marR="0" lvl="4" indent="0" algn="l" rtl="0">
              <a:spcBef>
                <a:spcPts val="0"/>
              </a:spcBef>
            </a:pPr>
            <a:endParaRPr lang="nl-NL"/>
          </a:p>
          <a:p>
            <a:pPr marL="2286000" marR="0" lvl="5" indent="0" algn="l" rtl="0">
              <a:spcBef>
                <a:spcPts val="0"/>
              </a:spcBef>
            </a:pPr>
            <a:endParaRPr lang="nl-NL"/>
          </a:p>
          <a:p>
            <a:pPr marL="2743200" marR="0" lvl="6" indent="0" algn="l" rtl="0">
              <a:spcBef>
                <a:spcPts val="0"/>
              </a:spcBef>
            </a:pPr>
            <a:endParaRPr lang="nl-NL"/>
          </a:p>
          <a:p>
            <a:pPr marL="3200400" marR="0" lvl="7" indent="0" algn="l" rtl="0">
              <a:spcBef>
                <a:spcPts val="0"/>
              </a:spcBef>
            </a:pPr>
            <a:endParaRPr lang="nl-NL"/>
          </a:p>
          <a:p>
            <a:pPr marL="3657600" marR="0" lvl="8" indent="0" algn="l" rtl="0">
              <a:spcBef>
                <a:spcPts val="0"/>
              </a:spcBef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032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 überschri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/>
              <a:t>‹#›</a:t>
            </a:fld>
            <a:endParaRPr lang="en-US" sz="13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umeng0312.shinyapps.io/xgboost/?_ga=2.179522658.79817579.1592385947-986486774.1592216474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4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7" Type="http://schemas.openxmlformats.org/officeDocument/2006/relationships/image" Target="../media/image51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42.tiff"/><Relationship Id="rId7" Type="http://schemas.openxmlformats.org/officeDocument/2006/relationships/image" Target="../media/image12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ecmwf.int/pages/viewpage.action?pageId=74764925" TargetMode="External"/><Relationship Id="rId2" Type="http://schemas.openxmlformats.org/officeDocument/2006/relationships/hyperlink" Target="https://www2.jpl.nasa.gov/srtm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2.gi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gif"/><Relationship Id="rId5" Type="http://schemas.openxmlformats.org/officeDocument/2006/relationships/image" Target="../media/image81.png"/><Relationship Id="rId10" Type="http://schemas.openxmlformats.org/officeDocument/2006/relationships/image" Target="../media/image39.png"/><Relationship Id="rId4" Type="http://schemas.openxmlformats.org/officeDocument/2006/relationships/image" Target="../media/image51.png"/><Relationship Id="rId9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fizz.phys.dal.ca/~atmos/martin/?page_id=232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543467" y="1210271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methods of global air pollution modeling</a:t>
            </a: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2590800" y="4724400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780551" y="5052019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lvl="0" algn="ctr" rtl="0">
              <a:spcBef>
                <a:spcPts val="0"/>
              </a:spcBef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71" y="640311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6465250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24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40" y="2166506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1955731" y="1131692"/>
            <a:ext cx="408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 Data: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926668"/>
            <a:ext cx="8863670" cy="40194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41709" y="1208637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cs typeface="Calibri" panose="020F0502020204030204" pitchFamily="34" charset="0"/>
              </a:rPr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400581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1: Setup and data visualization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 the folder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query station measurements 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Plot_RS.Rmd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visualize TROPOMI, OMI satellite measurements, and the remote sensing-based surface concentration product.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run the chunks till “modelling” for data exploration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0380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2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063F8-BDF6-4040-80A8-3CE2B6DBF40A}"/>
              </a:ext>
            </a:extLst>
          </p:cNvPr>
          <p:cNvSpPr txBox="1"/>
          <p:nvPr/>
        </p:nvSpPr>
        <p:spPr>
          <a:xfrm>
            <a:off x="722312" y="5193323"/>
            <a:ext cx="8644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1940s                1950s            1970s – 1980s,       1990s                                             1997    2006                                          </a:t>
            </a:r>
          </a:p>
          <a:p>
            <a:r>
              <a:rPr lang="en-GB" dirty="0"/>
              <a:t>Walter Pitts        Turing test     AI winter                 boosting, Deep Blue, IBM              LSTM  Deep learning</a:t>
            </a:r>
          </a:p>
          <a:p>
            <a:r>
              <a:rPr lang="en-GB" dirty="0"/>
              <a:t>                                                                                                chess        Jeopardy  </a:t>
            </a:r>
          </a:p>
        </p:txBody>
      </p:sp>
    </p:spTree>
    <p:extLst>
      <p:ext uri="{BB962C8B-B14F-4D97-AF65-F5344CB8AC3E}">
        <p14:creationId xmlns:p14="http://schemas.microsoft.com/office/powerpoint/2010/main" val="104139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BAFD3-4A65-47A8-A0E2-E14AD0892BA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60130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6A248-B90F-41E9-90CE-3F8233253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0" t="33730" r="3045" b="1454"/>
          <a:stretch/>
        </p:blipFill>
        <p:spPr>
          <a:xfrm>
            <a:off x="94744" y="5094431"/>
            <a:ext cx="2133599" cy="17635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A3A1C7-F158-4D3D-89F3-C74A72A2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593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Statistical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--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Statistical modelling and uncertainty</a:t>
            </a:r>
            <a:b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848F0-A711-4D0C-B028-A4ECF9677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7" t="8235" r="42980" b="26949"/>
          <a:stretch/>
        </p:blipFill>
        <p:spPr>
          <a:xfrm>
            <a:off x="53234" y="1036257"/>
            <a:ext cx="5044501" cy="3720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4F2016-BBE0-4216-B1FF-8E45F3F1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95" y="3835173"/>
            <a:ext cx="1783514" cy="2749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DBCE2-8A4E-474C-BD9C-7FAF3E26E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774" y="1134016"/>
            <a:ext cx="1819356" cy="24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42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E9607-9DD0-9846-B447-9E9338D832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FC40A-E6FF-0B4B-B11A-0B0C5E887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445" y="1825156"/>
            <a:ext cx="3605109" cy="47361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37BE4D9-E122-394C-BB6D-C6BBDA631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476" y="887085"/>
            <a:ext cx="8229600" cy="1143000"/>
          </a:xfrm>
        </p:spPr>
        <p:txBody>
          <a:bodyPr/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processes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machine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332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35951-CBB7-2345-B367-B3EF67A3B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0C770-CDF1-844D-A414-C416B55E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63" y="573517"/>
            <a:ext cx="2790275" cy="3487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6D33BD-421F-2140-BC53-59831EAD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75" y="632895"/>
            <a:ext cx="2237875" cy="339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7E3C8-8E31-0B40-AC97-F563216DD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58" y="573517"/>
            <a:ext cx="2634838" cy="3487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CA877-2F23-9148-9B47-E2A22E8B7246}"/>
              </a:ext>
            </a:extLst>
          </p:cNvPr>
          <p:cNvSpPr txBox="1"/>
          <p:nvPr/>
        </p:nvSpPr>
        <p:spPr>
          <a:xfrm>
            <a:off x="451262" y="4714503"/>
            <a:ext cx="3526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Online course:</a:t>
            </a:r>
          </a:p>
          <a:p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Standford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MIT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Coursera</a:t>
            </a:r>
          </a:p>
        </p:txBody>
      </p:sp>
    </p:spTree>
    <p:extLst>
      <p:ext uri="{BB962C8B-B14F-4D97-AF65-F5344CB8AC3E}">
        <p14:creationId xmlns:p14="http://schemas.microsoft.com/office/powerpoint/2010/main" val="120207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79106D-9F14-7946-AB47-F959B6CBE66D}"/>
              </a:ext>
            </a:extLst>
          </p:cNvPr>
          <p:cNvGrpSpPr/>
          <p:nvPr/>
        </p:nvGrpSpPr>
        <p:grpSpPr>
          <a:xfrm>
            <a:off x="700474" y="2349987"/>
            <a:ext cx="3589826" cy="2542081"/>
            <a:chOff x="1348744" y="1990315"/>
            <a:chExt cx="4786434" cy="33894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7DAAA4-5749-4C11-88E6-6A4EF75B9E8A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population</a:t>
              </a:r>
              <a:endParaRPr lang="en-GB" sz="105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9CC5DD-4843-47F4-B6FD-CA506F6E0B81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BFB914-B5B5-442E-B951-740EC5E15083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F510F-2150-49C1-810E-54E8C20BE5B9}"/>
                </a:ext>
              </a:extLst>
            </p:cNvPr>
            <p:cNvSpPr txBox="1"/>
            <p:nvPr/>
          </p:nvSpPr>
          <p:spPr>
            <a:xfrm>
              <a:off x="2385075" y="2682212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F2AF1A-5DD7-416E-A614-6F37116CA098}"/>
                </a:ext>
              </a:extLst>
            </p:cNvPr>
            <p:cNvSpPr txBox="1"/>
            <p:nvPr/>
          </p:nvSpPr>
          <p:spPr>
            <a:xfrm>
              <a:off x="4771968" y="2694054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293EBD-8CE3-40A7-9754-AE19A628E00A}"/>
                </a:ext>
              </a:extLst>
            </p:cNvPr>
            <p:cNvSpPr/>
            <p:nvPr/>
          </p:nvSpPr>
          <p:spPr>
            <a:xfrm>
              <a:off x="2247846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Traffic count </a:t>
              </a:r>
              <a:endParaRPr lang="en-GB" sz="105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84444DF-936B-4093-A7D3-34DBC61EC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186C55-6DA5-435E-A591-17834D118F19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025B8A-9E46-4261-AA40-41E4C4AD1DCF}"/>
                </a:ext>
              </a:extLst>
            </p:cNvPr>
            <p:cNvSpPr txBox="1"/>
            <p:nvPr/>
          </p:nvSpPr>
          <p:spPr>
            <a:xfrm>
              <a:off x="1348744" y="4189076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C8D3FD-8301-4D92-9FEE-285ABAEADDDE}"/>
                </a:ext>
              </a:extLst>
            </p:cNvPr>
            <p:cNvSpPr txBox="1"/>
            <p:nvPr/>
          </p:nvSpPr>
          <p:spPr>
            <a:xfrm>
              <a:off x="3355294" y="4193633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D6B119-F859-4DB6-AD5E-B3E103C44C4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22.5 µg/m3</a:t>
              </a:r>
              <a:endParaRPr lang="en-GB" sz="105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6820B4-0639-4E0C-A0C7-8D0A66CC8285}"/>
                </a:ext>
              </a:extLst>
            </p:cNvPr>
            <p:cNvSpPr/>
            <p:nvPr/>
          </p:nvSpPr>
          <p:spPr>
            <a:xfrm>
              <a:off x="3156574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2A9090-66DD-4EE0-B264-23976B3CD5F5}"/>
                </a:ext>
              </a:extLst>
            </p:cNvPr>
            <p:cNvSpPr/>
            <p:nvPr/>
          </p:nvSpPr>
          <p:spPr>
            <a:xfrm>
              <a:off x="4929936" y="3507280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317E2AA-0DFF-4D96-BB06-1D0E6D878759}"/>
              </a:ext>
            </a:extLst>
          </p:cNvPr>
          <p:cNvSpPr/>
          <p:nvPr/>
        </p:nvSpPr>
        <p:spPr>
          <a:xfrm>
            <a:off x="3369796" y="1264293"/>
            <a:ext cx="787270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trees</a:t>
            </a:r>
          </a:p>
          <a:p>
            <a:r>
              <a:rPr lang="nl-NL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2FA5F6-414F-6C46-AC50-634829789F3E}"/>
              </a:ext>
            </a:extLst>
          </p:cNvPr>
          <p:cNvGrpSpPr/>
          <p:nvPr/>
        </p:nvGrpSpPr>
        <p:grpSpPr>
          <a:xfrm>
            <a:off x="760190" y="2359965"/>
            <a:ext cx="3530110" cy="2542081"/>
            <a:chOff x="1428365" y="1990315"/>
            <a:chExt cx="4706813" cy="338944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805415-A4DD-2647-AD65-1809FF55EAC9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Hungry</a:t>
              </a:r>
              <a:endParaRPr lang="en-GB" sz="105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9447140-6414-0B49-AA9C-E862CB7B80AD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6F5972D-1079-A746-B9BA-DBFA27ED5BEA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7280FD-D0BD-3C45-AFAA-C1E2809AE56D}"/>
                </a:ext>
              </a:extLst>
            </p:cNvPr>
            <p:cNvSpPr txBox="1"/>
            <p:nvPr/>
          </p:nvSpPr>
          <p:spPr>
            <a:xfrm>
              <a:off x="3128061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yes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A90210-5B1C-8E45-840C-24EA9807DBAD}"/>
                </a:ext>
              </a:extLst>
            </p:cNvPr>
            <p:cNvSpPr txBox="1"/>
            <p:nvPr/>
          </p:nvSpPr>
          <p:spPr>
            <a:xfrm>
              <a:off x="4771967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E5C16A9-78E2-D743-B166-BE19DBC19608}"/>
                </a:ext>
              </a:extLst>
            </p:cNvPr>
            <p:cNvSpPr/>
            <p:nvPr/>
          </p:nvSpPr>
          <p:spPr>
            <a:xfrm>
              <a:off x="2239458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Local food</a:t>
              </a:r>
              <a:endParaRPr lang="en-GB" sz="105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4E2361-E31B-A64E-A294-F70622E06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3E8C545-D08E-FD41-84E5-5853651B2ED7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156805-EEB9-9249-8565-88CD272D8AD3}"/>
                </a:ext>
              </a:extLst>
            </p:cNvPr>
            <p:cNvSpPr txBox="1"/>
            <p:nvPr/>
          </p:nvSpPr>
          <p:spPr>
            <a:xfrm>
              <a:off x="1780312" y="417583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Yes</a:t>
              </a:r>
              <a:endParaRPr lang="en-GB" sz="105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5A8B992-AFA8-BD48-B9C3-843FA40AAD24}"/>
                </a:ext>
              </a:extLst>
            </p:cNvPr>
            <p:cNvSpPr txBox="1"/>
            <p:nvPr/>
          </p:nvSpPr>
          <p:spPr>
            <a:xfrm>
              <a:off x="3796619" y="418570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F01E285-FC4D-0E46-82A6-62913EEFA82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sausage</a:t>
              </a:r>
              <a:endParaRPr lang="en-GB" sz="105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B09FC36-14F7-0542-9C10-2678575B0B9C}"/>
                </a:ext>
              </a:extLst>
            </p:cNvPr>
            <p:cNvSpPr/>
            <p:nvPr/>
          </p:nvSpPr>
          <p:spPr>
            <a:xfrm>
              <a:off x="3156574" y="4887333"/>
              <a:ext cx="1334698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Japanese food</a:t>
              </a:r>
              <a:endParaRPr lang="en-GB" sz="105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94620B-FF61-064B-A9DA-953969FAF31F}"/>
                </a:ext>
              </a:extLst>
            </p:cNvPr>
            <p:cNvSpPr/>
            <p:nvPr/>
          </p:nvSpPr>
          <p:spPr>
            <a:xfrm>
              <a:off x="4771968" y="3507280"/>
              <a:ext cx="1176822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Do sports</a:t>
              </a:r>
              <a:endParaRPr lang="en-GB" sz="1050" dirty="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88ABA20-5621-1047-A899-42E5F30E6815}"/>
              </a:ext>
            </a:extLst>
          </p:cNvPr>
          <p:cNvSpPr/>
          <p:nvPr/>
        </p:nvSpPr>
        <p:spPr>
          <a:xfrm>
            <a:off x="4991573" y="1968206"/>
            <a:ext cx="80145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600" b="1" dirty="0">
                <a:latin typeface="+mj-lt"/>
                <a:cs typeface="Calibri" panose="020F0502020204030204" pitchFamily="34" charset="0"/>
              </a:rPr>
              <a:t>Features:</a:t>
            </a:r>
          </a:p>
          <a:p>
            <a:endParaRPr lang="nl-NL" altLang="zh-CN" sz="1800" b="1" i="1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Non-parametric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Different kinds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Redundant variables are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Handle missing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Small trees are easy to interpret</a:t>
            </a:r>
          </a:p>
          <a:p>
            <a:endParaRPr lang="nl-NL" altLang="zh-CN" sz="1800" dirty="0">
              <a:latin typeface="+mj-lt"/>
              <a:cs typeface="Calibri" panose="020F0502020204030204" pitchFamily="34" charset="0"/>
            </a:endParaRPr>
          </a:p>
          <a:p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 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984386-542A-F54E-8EA7-F546D6B4882E}"/>
              </a:ext>
            </a:extLst>
          </p:cNvPr>
          <p:cNvSpPr txBox="1"/>
          <p:nvPr/>
        </p:nvSpPr>
        <p:spPr>
          <a:xfrm>
            <a:off x="310806" y="2131694"/>
            <a:ext cx="163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regression tree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87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2942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Ensemble trees</a:t>
            </a:r>
            <a:b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F255F-6656-4C74-A7E4-5747118049A4}"/>
              </a:ext>
            </a:extLst>
          </p:cNvPr>
          <p:cNvSpPr txBox="1"/>
          <p:nvPr/>
        </p:nvSpPr>
        <p:spPr>
          <a:xfrm>
            <a:off x="1390740" y="4183842"/>
            <a:ext cx="52000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b="1" i="1" dirty="0"/>
          </a:p>
          <a:p>
            <a:r>
              <a:rPr lang="nl-NL" sz="1800" b="1" dirty="0"/>
              <a:t>Dominance</a:t>
            </a:r>
          </a:p>
          <a:p>
            <a:r>
              <a:rPr lang="nl-NL" sz="1600" dirty="0"/>
              <a:t>Boosting &gt; Randomforest &gt; bagging &gt; single tree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DBC75-5281-4B54-81AB-BD4C978B42EB}"/>
              </a:ext>
            </a:extLst>
          </p:cNvPr>
          <p:cNvSpPr/>
          <p:nvPr/>
        </p:nvSpPr>
        <p:spPr>
          <a:xfrm>
            <a:off x="1390740" y="1815494"/>
            <a:ext cx="4572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Bagging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Boosting </a:t>
            </a:r>
          </a:p>
          <a:p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nl-N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reduction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7674A-928B-4910-B61E-B54F63040852}"/>
              </a:ext>
            </a:extLst>
          </p:cNvPr>
          <p:cNvSpPr/>
          <p:nvPr/>
        </p:nvSpPr>
        <p:spPr>
          <a:xfrm>
            <a:off x="2266950" y="6158255"/>
            <a:ext cx="3760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(tunning parameter: number of trees, tree depth)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/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Identically distributed variables, each has 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average of B of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i.i.d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random variables has variance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the variables are not independent (but identically distributed) with positive pairwise correlation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variance of the average:</a:t>
                </a: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blipFill>
                <a:blip r:embed="rId2"/>
                <a:stretch>
                  <a:fillRect l="-612" t="-529" b="-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1D6DE7B-8C6E-47EF-B9EF-02CABDE7FD17}"/>
              </a:ext>
            </a:extLst>
          </p:cNvPr>
          <p:cNvSpPr/>
          <p:nvPr/>
        </p:nvSpPr>
        <p:spPr>
          <a:xfrm>
            <a:off x="1783392" y="5368730"/>
            <a:ext cx="7370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“the more 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uncorrelated, the more you bringing down the variance”.</a:t>
            </a:r>
          </a:p>
        </p:txBody>
      </p:sp>
    </p:spTree>
    <p:extLst>
      <p:ext uri="{BB962C8B-B14F-4D97-AF65-F5344CB8AC3E}">
        <p14:creationId xmlns:p14="http://schemas.microsoft.com/office/powerpoint/2010/main" val="1062215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F9C06-6BE4-4B7E-AEB8-FCA2E6BA7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0E9B4-4181-47F3-9766-397195A5B2DB}"/>
              </a:ext>
            </a:extLst>
          </p:cNvPr>
          <p:cNvSpPr txBox="1"/>
          <p:nvPr/>
        </p:nvSpPr>
        <p:spPr>
          <a:xfrm>
            <a:off x="1666875" y="1323975"/>
            <a:ext cx="516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1389B6-C229-488D-98D3-3EC70DE6EED0}"/>
              </a:ext>
            </a:extLst>
          </p:cNvPr>
          <p:cNvSpPr/>
          <p:nvPr/>
        </p:nvSpPr>
        <p:spPr>
          <a:xfrm>
            <a:off x="837468" y="3250049"/>
            <a:ext cx="814230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b="1" dirty="0">
                <a:latin typeface="Calibri" panose="020F0502020204030204" pitchFamily="34" charset="0"/>
                <a:cs typeface="Calibri" panose="020F0502020204030204" pitchFamily="34" charset="0"/>
              </a:rPr>
              <a:t>Limitation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Bias towarding variables with many splits or missing variables, does not assess uncertainty </a:t>
            </a:r>
          </a:p>
          <a:p>
            <a:endParaRPr lang="nl-NL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b="1" dirty="0">
                <a:latin typeface="Calibri" panose="020F0502020204030204" pitchFamily="34" charset="0"/>
                <a:cs typeface="Calibri" panose="020F0502020204030204" pitchFamily="34" charset="0"/>
              </a:rPr>
              <a:t>Variations:</a:t>
            </a:r>
          </a:p>
          <a:p>
            <a:endParaRPr lang="nl-NL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Recursive partition trees: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Hypothesis testing of dependency between variables and resursively fitting the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splitting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Baysian based sampling and variable selection: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Baysian framework for 1 and 2 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Quantile random forest: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Estimate quantiles (beyond the conditional mean)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0BE48-2845-46B2-84BA-9C2E3761036F}"/>
              </a:ext>
            </a:extLst>
          </p:cNvPr>
          <p:cNvSpPr/>
          <p:nvPr/>
        </p:nvSpPr>
        <p:spPr>
          <a:xfrm>
            <a:off x="2962274" y="1695281"/>
            <a:ext cx="57245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800" dirty="0"/>
              <a:t>For each tree:</a:t>
            </a:r>
          </a:p>
          <a:p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Bootstraping</a:t>
            </a:r>
            <a:r>
              <a:rPr lang="nl-NL" sz="1800" dirty="0"/>
              <a:t> sample D* from the  training data D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Draw </a:t>
            </a:r>
            <a:r>
              <a:rPr lang="nl-NL" sz="1800" b="1" dirty="0"/>
              <a:t>m*</a:t>
            </a:r>
            <a:r>
              <a:rPr lang="nl-NL" sz="1800" dirty="0"/>
              <a:t> variables randomly from all variables m, pick the best split-point (variable),  split the node.</a:t>
            </a:r>
          </a:p>
        </p:txBody>
      </p:sp>
      <p:pic>
        <p:nvPicPr>
          <p:cNvPr id="9" name="Picture 4" descr="Afbeeldingsresultaat voor random forest tuning parameters">
            <a:extLst>
              <a:ext uri="{FF2B5EF4-FFF2-40B4-BE49-F238E27FC236}">
                <a16:creationId xmlns:a16="http://schemas.microsoft.com/office/drawing/2014/main" id="{C2711AA3-5A1B-4FA1-BBB7-657115F8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3" r="-1159" b="39747"/>
          <a:stretch/>
        </p:blipFill>
        <p:spPr bwMode="auto">
          <a:xfrm>
            <a:off x="704849" y="1047105"/>
            <a:ext cx="1609726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4D1EC-C71F-43C6-BA7B-12DE98C2C2C5}"/>
              </a:ext>
            </a:extLst>
          </p:cNvPr>
          <p:cNvSpPr txBox="1"/>
          <p:nvPr/>
        </p:nvSpPr>
        <p:spPr>
          <a:xfrm>
            <a:off x="3295650" y="585440"/>
            <a:ext cx="72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80328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927" y="671241"/>
            <a:ext cx="7772400" cy="1362075"/>
          </a:xfrm>
        </p:spPr>
        <p:txBody>
          <a:bodyPr/>
          <a:lstStyle/>
          <a:p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1. Introduction to air pollution mapping and data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1 (10 mins): “getting ready”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install packages, visualize data, data exploration: paired correlations, spatial dependence and scatterplot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2. Machine learning methods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ensemble trees,  deep convolutional neural networks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2 + break (45 mins): “machine learning methods.”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R + Python (Kaggle)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3. Modelling process in practice</a:t>
            </a:r>
            <a:b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3 (15 mins): “modelling process”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hyper-parameter optimization, bootstrapping-based cross-validation, mapping and compare spatial patterns of different predictions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1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Hyperparameters: 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trees</a:t>
            </a: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variables</a:t>
            </a:r>
          </a:p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Minimum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observations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leaf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(terminal) node.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8650" y="2213159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13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42027-65EF-4B9B-8BF3-E9A9929ED2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86825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05A61-19CB-49E2-9444-B8672B63880B}"/>
              </a:ext>
            </a:extLst>
          </p:cNvPr>
          <p:cNvSpPr/>
          <p:nvPr/>
        </p:nvSpPr>
        <p:spPr>
          <a:xfrm>
            <a:off x="438150" y="749201"/>
            <a:ext cx="82677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Stochastic gradient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-- Reweight based on the previous trees, stage-wise fitting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successive tree is built for the prediction residuals of the preceding tree in an adaptive way to reduce bias.</a:t>
            </a:r>
          </a:p>
          <a:p>
            <a:endParaRPr lang="nl-NL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FFA79C-5350-40A2-AA00-DD756F4F0AC7}"/>
              </a:ext>
            </a:extLst>
          </p:cNvPr>
          <p:cNvSpPr/>
          <p:nvPr/>
        </p:nvSpPr>
        <p:spPr>
          <a:xfrm>
            <a:off x="438150" y="5058340"/>
            <a:ext cx="79821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 Gradient Boosting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 the gradient of the loss function (e.g. binomial, logistic, poison) by trees.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0E56C-1753-E243-9B21-6F92375B9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2764570"/>
            <a:ext cx="5260242" cy="2217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7E0246-5D63-6D41-99CE-C6B70103FD58}"/>
              </a:ext>
            </a:extLst>
          </p:cNvPr>
          <p:cNvSpPr txBox="1"/>
          <p:nvPr/>
        </p:nvSpPr>
        <p:spPr>
          <a:xfrm>
            <a:off x="6807932" y="3554746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Caculate</a:t>
            </a:r>
            <a:r>
              <a:rPr lang="en-GB" dirty="0"/>
              <a:t> the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47BE9-9DE2-B242-9395-EE894735EF37}"/>
              </a:ext>
            </a:extLst>
          </p:cNvPr>
          <p:cNvSpPr txBox="1"/>
          <p:nvPr/>
        </p:nvSpPr>
        <p:spPr>
          <a:xfrm>
            <a:off x="6807932" y="3873133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Fit a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8D234B-8B73-EA41-92B0-48F18955E288}"/>
              </a:ext>
            </a:extLst>
          </p:cNvPr>
          <p:cNvSpPr txBox="1"/>
          <p:nvPr/>
        </p:nvSpPr>
        <p:spPr>
          <a:xfrm>
            <a:off x="6807688" y="4159689"/>
            <a:ext cx="213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Calculate residuals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9274E-F159-BC44-86BA-4F7AE6CD2293}"/>
              </a:ext>
            </a:extLst>
          </p:cNvPr>
          <p:cNvSpPr txBox="1"/>
          <p:nvPr/>
        </p:nvSpPr>
        <p:spPr>
          <a:xfrm>
            <a:off x="6807688" y="4438051"/>
            <a:ext cx="231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the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953082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16F94-5B90-4CF0-B680-5547FE9DA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FF650-0E6C-4D98-B0CB-6BDA09F5C379}"/>
              </a:ext>
            </a:extLst>
          </p:cNvPr>
          <p:cNvSpPr/>
          <p:nvPr/>
        </p:nvSpPr>
        <p:spPr>
          <a:xfrm>
            <a:off x="1033462" y="5206999"/>
            <a:ext cx="78581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i="1" dirty="0">
                <a:cs typeface="Calibri" panose="020F0502020204030204" pitchFamily="34" charset="0"/>
              </a:rPr>
              <a:t>Stochastic Gradient Boosting</a:t>
            </a:r>
          </a:p>
          <a:p>
            <a:endParaRPr lang="en-US" dirty="0">
              <a:cs typeface="Calibri" panose="020F0502020204030204" pitchFamily="34" charset="0"/>
            </a:endParaRPr>
          </a:p>
          <a:p>
            <a:r>
              <a:rPr lang="en-US" dirty="0"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  <a:endParaRPr lang="nl-NL" dirty="0"/>
          </a:p>
        </p:txBody>
      </p:sp>
      <p:pic>
        <p:nvPicPr>
          <p:cNvPr id="9218" name="Picture 2" descr="https://cdn-images-1.medium.com/max/800/0*uIa_Dz3czXO5iWyI.">
            <a:extLst>
              <a:ext uri="{FF2B5EF4-FFF2-40B4-BE49-F238E27FC236}">
                <a16:creationId xmlns:a16="http://schemas.microsoft.com/office/drawing/2014/main" id="{46800A2B-E771-4E41-9945-0B707056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173947"/>
            <a:ext cx="43719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D56CC-790E-4290-9BEB-6EEE49783B54}"/>
              </a:ext>
            </a:extLst>
          </p:cNvPr>
          <p:cNvSpPr txBox="1"/>
          <p:nvPr/>
        </p:nvSpPr>
        <p:spPr>
          <a:xfrm>
            <a:off x="3552825" y="536516"/>
            <a:ext cx="521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800" dirty="0"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Learning Rate</a:t>
            </a:r>
            <a:endParaRPr lang="nl-NL" sz="2800" dirty="0">
              <a:latin typeface="Calibri" panose="020F0502020204030204" pitchFamily="34" charset="0"/>
              <a:ea typeface="Xingkai TC Light" panose="02010600040101010101" pitchFamily="2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942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F373D-1A62-4C62-92FB-CEA235493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2748370" y="696483"/>
            <a:ext cx="39324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Exteme gradient boosting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1CB1EF6-B56C-48DC-A3C1-4C20505E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05199"/>
            <a:ext cx="65" cy="810398"/>
          </a:xfrm>
          <a:prstGeom prst="rect">
            <a:avLst/>
          </a:prstGeom>
          <a:solidFill>
            <a:srgbClr val="C1E6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5D601-ED09-4C81-AAA8-79BD0F4BFA9E}"/>
              </a:ext>
            </a:extLst>
          </p:cNvPr>
          <p:cNvSpPr/>
          <p:nvPr/>
        </p:nvSpPr>
        <p:spPr>
          <a:xfrm>
            <a:off x="1048374" y="4421797"/>
            <a:ext cx="77223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Features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Parallel computation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Support dense and sparse matrix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Can costomize objective fucntions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BC5E8-D7BD-4A82-8F37-D0BAF95E70AF}"/>
              </a:ext>
            </a:extLst>
          </p:cNvPr>
          <p:cNvSpPr/>
          <p:nvPr/>
        </p:nvSpPr>
        <p:spPr>
          <a:xfrm>
            <a:off x="3183623" y="30031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800" dirty="0">
                <a:solidFill>
                  <a:schemeClr val="tx1"/>
                </a:solidFill>
                <a:latin typeface="+mn-lt"/>
              </a:rPr>
              <a:t>obj(θ)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=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L(θ)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rgbClr val="009999"/>
                </a:solidFill>
                <a:latin typeface="+mn-lt"/>
              </a:rPr>
              <a:t>Ω(θ)</a:t>
            </a:r>
            <a:br>
              <a:rPr lang="el-GR" sz="1800" dirty="0">
                <a:latin typeface="+mn-lt"/>
              </a:rPr>
            </a:br>
            <a:endParaRPr lang="nl-NL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E011B2-F0B1-4700-A04B-B6E7CB9FAA47}"/>
              </a:ext>
            </a:extLst>
          </p:cNvPr>
          <p:cNvSpPr/>
          <p:nvPr/>
        </p:nvSpPr>
        <p:spPr>
          <a:xfrm>
            <a:off x="1048374" y="1945807"/>
            <a:ext cx="7722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Idea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Not only impurity, but also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227290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15410" y="1464335"/>
            <a:ext cx="79508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Gamma:  only add nodes if the gain is larger than a certain value.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Alpha: Lasso regularization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Lambda: Ridge regularization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277058" y="467900"/>
            <a:ext cx="2206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Penalty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terms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034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7011-D9FC-408B-954C-4ABFE93122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84003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AB8309-FF24-43AB-97F5-135841FBAEC8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Control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overfitting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Ridge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Lasso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regularization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EA597-94E8-41A4-BFCB-DBA72A99C2B2}"/>
              </a:ext>
            </a:extLst>
          </p:cNvPr>
          <p:cNvSpPr txBox="1"/>
          <p:nvPr/>
        </p:nvSpPr>
        <p:spPr>
          <a:xfrm>
            <a:off x="-492287" y="1181113"/>
            <a:ext cx="9176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dirty="0"/>
          </a:p>
          <a:p>
            <a:r>
              <a:rPr lang="nl-NL" dirty="0"/>
              <a:t> </a:t>
            </a:r>
          </a:p>
        </p:txBody>
      </p:sp>
      <p:pic>
        <p:nvPicPr>
          <p:cNvPr id="1030" name="Picture 6" descr="https://res.cloudinary.com/dyd911kmh/image/upload/f_auto,q_auto:best/v1543418448/eq11_ij4mms.png">
            <a:extLst>
              <a:ext uri="{FF2B5EF4-FFF2-40B4-BE49-F238E27FC236}">
                <a16:creationId xmlns:a16="http://schemas.microsoft.com/office/drawing/2014/main" id="{45FD0C1A-DE36-4400-B368-11DEBEFD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" y="5359636"/>
            <a:ext cx="3344777" cy="61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es.cloudinary.com/dyd911kmh/image/upload/f_auto,q_auto:best/v1543418448/eq10_h59azt.png">
            <a:extLst>
              <a:ext uri="{FF2B5EF4-FFF2-40B4-BE49-F238E27FC236}">
                <a16:creationId xmlns:a16="http://schemas.microsoft.com/office/drawing/2014/main" id="{2644E85B-BAAD-4E22-AC7C-996759A5F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8" y="1919593"/>
            <a:ext cx="3566128" cy="6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-images-1.medium.com/max/800/1*VNq12fddW4O25KyLy-JgBw.png">
            <a:extLst>
              <a:ext uri="{FF2B5EF4-FFF2-40B4-BE49-F238E27FC236}">
                <a16:creationId xmlns:a16="http://schemas.microsoft.com/office/drawing/2014/main" id="{01FCE11B-7223-4C16-AC24-85479266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54" y="1244601"/>
            <a:ext cx="5045007" cy="24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-images-1.medium.com/max/800/1*iz4AZmNJGWNzOX5P-SmW4A.png">
            <a:extLst>
              <a:ext uri="{FF2B5EF4-FFF2-40B4-BE49-F238E27FC236}">
                <a16:creationId xmlns:a16="http://schemas.microsoft.com/office/drawing/2014/main" id="{187A8043-8F0D-4230-9765-2690A54D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526" y="3790739"/>
            <a:ext cx="5069835" cy="247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6106E4-D9E9-4C6F-B6EE-E21F7435F22C}"/>
              </a:ext>
            </a:extLst>
          </p:cNvPr>
          <p:cNvSpPr/>
          <p:nvPr/>
        </p:nvSpPr>
        <p:spPr>
          <a:xfrm>
            <a:off x="330108" y="4372055"/>
            <a:ext cx="84029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nl-NL" dirty="0"/>
          </a:p>
          <a:p>
            <a:r>
              <a:rPr lang="nl-NL" dirty="0"/>
              <a:t>Lasso: </a:t>
            </a:r>
          </a:p>
          <a:p>
            <a:r>
              <a:rPr lang="nl-NL" dirty="0"/>
              <a:t>L1 norm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71CA2-48C7-43E6-8D77-C7FBF772B85A}"/>
              </a:ext>
            </a:extLst>
          </p:cNvPr>
          <p:cNvSpPr/>
          <p:nvPr/>
        </p:nvSpPr>
        <p:spPr>
          <a:xfrm>
            <a:off x="322226" y="1190860"/>
            <a:ext cx="840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Ridge</a:t>
            </a:r>
            <a:r>
              <a:rPr lang="nl-NL" dirty="0"/>
              <a:t>:</a:t>
            </a:r>
          </a:p>
          <a:p>
            <a:r>
              <a:rPr lang="nl-NL" dirty="0"/>
              <a:t>L2 norm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3614D-46B7-3E43-8BF3-0C214A40E010}"/>
                  </a:ext>
                </a:extLst>
              </p:cNvPr>
              <p:cNvSpPr txBox="1"/>
              <p:nvPr/>
            </p:nvSpPr>
            <p:spPr>
              <a:xfrm>
                <a:off x="863424" y="2698177"/>
                <a:ext cx="30249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baseline="30000" smtClean="0">
                          <a:latin typeface="Cambria Math" panose="02040503050406030204" pitchFamily="18" charset="0"/>
                        </a:rPr>
                        <m:t>𝑝𝑟𝑒𝑑</m:t>
                      </m:r>
                    </m:oMath>
                  </m:oMathPara>
                </a14:m>
                <a:endParaRPr lang="en-GB" baseline="30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3614D-46B7-3E43-8BF3-0C214A40E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24" y="2698177"/>
                <a:ext cx="302493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Up Arrow 2">
            <a:extLst>
              <a:ext uri="{FF2B5EF4-FFF2-40B4-BE49-F238E27FC236}">
                <a16:creationId xmlns:a16="http://schemas.microsoft.com/office/drawing/2014/main" id="{CB74191E-A405-6249-B98B-7A0B0606BB4A}"/>
              </a:ext>
            </a:extLst>
          </p:cNvPr>
          <p:cNvSpPr/>
          <p:nvPr/>
        </p:nvSpPr>
        <p:spPr>
          <a:xfrm>
            <a:off x="2274277" y="2476423"/>
            <a:ext cx="101612" cy="2217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21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Control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overfitting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Post-processing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8650" y="2213159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E17C2-1AE2-5F4E-91FB-C1038B8A5340}"/>
              </a:ext>
            </a:extLst>
          </p:cNvPr>
          <p:cNvSpPr txBox="1"/>
          <p:nvPr/>
        </p:nvSpPr>
        <p:spPr>
          <a:xfrm>
            <a:off x="747811" y="2368775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Aggregate trees using Lasso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49B5F-2E08-6942-9F6D-99092A8A5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827799"/>
            <a:ext cx="7526215" cy="96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(1)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7B33C-C10A-2949-89AD-985A725F0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3" b="33332"/>
          <a:stretch/>
        </p:blipFill>
        <p:spPr>
          <a:xfrm>
            <a:off x="496196" y="3532220"/>
            <a:ext cx="2218358" cy="1473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39F6F-5E5D-2A40-844D-8BAF8A69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242" y="3532220"/>
            <a:ext cx="2180465" cy="1473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6E980C-4585-A34C-A795-01B03D674CD5}"/>
              </a:ext>
            </a:extLst>
          </p:cNvPr>
          <p:cNvSpPr txBox="1"/>
          <p:nvPr/>
        </p:nvSpPr>
        <p:spPr>
          <a:xfrm>
            <a:off x="496196" y="507897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6A436-1147-0048-ACAD-E4752266C8FB}"/>
              </a:ext>
            </a:extLst>
          </p:cNvPr>
          <p:cNvSpPr txBox="1"/>
          <p:nvPr/>
        </p:nvSpPr>
        <p:spPr>
          <a:xfrm>
            <a:off x="2830408" y="507897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100 trees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6C720B-DA9A-2548-9CC3-CBC19824243B}"/>
              </a:ext>
            </a:extLst>
          </p:cNvPr>
          <p:cNvSpPr/>
          <p:nvPr/>
        </p:nvSpPr>
        <p:spPr>
          <a:xfrm>
            <a:off x="496196" y="5485182"/>
            <a:ext cx="457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https://lumeng0312.shinyapps.io/xgboost/?_ga=2.179522658.79817579.1592385947-986486774.1592216474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6CDED-E99B-A642-9FAF-A0D6FD36A5C9}"/>
              </a:ext>
            </a:extLst>
          </p:cNvPr>
          <p:cNvSpPr/>
          <p:nvPr/>
        </p:nvSpPr>
        <p:spPr>
          <a:xfrm>
            <a:off x="496196" y="2509147"/>
            <a:ext cx="49550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apps:  </a:t>
            </a: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shiny_xgboost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7520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435DC-8A79-AE40-8DFC-E4C0970299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17E68D-C30A-A344-91FC-12180C233B99}"/>
              </a:ext>
            </a:extLst>
          </p:cNvPr>
          <p:cNvGrpSpPr/>
          <p:nvPr/>
        </p:nvGrpSpPr>
        <p:grpSpPr>
          <a:xfrm>
            <a:off x="6414329" y="2227410"/>
            <a:ext cx="3342757" cy="3969762"/>
            <a:chOff x="8417751" y="-270771"/>
            <a:chExt cx="4315667" cy="50974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65F892-CDA8-DF44-B488-FDCAC5408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4" y="2252578"/>
              <a:ext cx="2574118" cy="2574118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B0B6AE-A71D-524E-98E7-664E77EE76A8}"/>
                </a:ext>
              </a:extLst>
            </p:cNvPr>
            <p:cNvSpPr/>
            <p:nvPr/>
          </p:nvSpPr>
          <p:spPr>
            <a:xfrm>
              <a:off x="10116464" y="306640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AD524D-413C-3342-A1C8-33C1D37B953C}"/>
                </a:ext>
              </a:extLst>
            </p:cNvPr>
            <p:cNvSpPr txBox="1"/>
            <p:nvPr/>
          </p:nvSpPr>
          <p:spPr>
            <a:xfrm>
              <a:off x="8417751" y="-270771"/>
              <a:ext cx="4315667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Road length within a buffer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C459BD-4EBF-0148-A0D6-6DE14A13669F}"/>
                </a:ext>
              </a:extLst>
            </p:cNvPr>
            <p:cNvSpPr txBox="1"/>
            <p:nvPr/>
          </p:nvSpPr>
          <p:spPr>
            <a:xfrm>
              <a:off x="8491062" y="1902555"/>
              <a:ext cx="3504801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Transportation networks   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EA480065-1FF4-3048-AC5C-F91ABA311F5F}"/>
                </a:ext>
              </a:extLst>
            </p:cNvPr>
            <p:cNvSpPr/>
            <p:nvPr/>
          </p:nvSpPr>
          <p:spPr>
            <a:xfrm>
              <a:off x="10116464" y="889048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1C2AD-2F09-2140-B34C-5FF326D941BB}"/>
              </a:ext>
            </a:extLst>
          </p:cNvPr>
          <p:cNvSpPr/>
          <p:nvPr/>
        </p:nvSpPr>
        <p:spPr>
          <a:xfrm>
            <a:off x="2057401" y="1064316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Automatic feature extraction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9A2863-BE7E-B248-BCE9-85DDE6A5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9" y="2511491"/>
            <a:ext cx="5236322" cy="27532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B22CDCC-D040-0749-9A15-AD805BC77BD4}"/>
              </a:ext>
            </a:extLst>
          </p:cNvPr>
          <p:cNvSpPr/>
          <p:nvPr/>
        </p:nvSpPr>
        <p:spPr>
          <a:xfrm>
            <a:off x="2202872" y="2751354"/>
            <a:ext cx="593766" cy="60932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F4D0116-6623-0A4C-9E83-257D40EE9DDD}"/>
              </a:ext>
            </a:extLst>
          </p:cNvPr>
          <p:cNvSpPr/>
          <p:nvPr/>
        </p:nvSpPr>
        <p:spPr>
          <a:xfrm>
            <a:off x="2422566" y="2971966"/>
            <a:ext cx="154379" cy="16809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54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0_Profession\PostDoc\2019\projects\presentations\CCSS\pics\7_fea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36" r="186" b="-1"/>
          <a:stretch/>
        </p:blipFill>
        <p:spPr bwMode="auto">
          <a:xfrm>
            <a:off x="1051081" y="2256310"/>
            <a:ext cx="7321405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463883" y="921812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</a:p>
        </p:txBody>
      </p:sp>
      <p:pic>
        <p:nvPicPr>
          <p:cNvPr id="23" name="Picture 4" descr="C:\0_Profession\PostDoc\2019\projects\presentations\CCSS\pics\9_cnn07.png">
            <a:extLst>
              <a:ext uri="{FF2B5EF4-FFF2-40B4-BE49-F238E27FC236}">
                <a16:creationId xmlns:a16="http://schemas.microsoft.com/office/drawing/2014/main" id="{C15C4656-9777-354A-AB99-2DB9CDBC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17" y="4293631"/>
            <a:ext cx="5786747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1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 and data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1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a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y = g</a:t>
                </a:r>
                <a:r>
                  <a:rPr lang="nl-NL" sz="2000" dirty="0"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nl-NL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blipFill>
                <a:blip r:embed="rId2"/>
                <a:stretch>
                  <a:fillRect l="-1660" t="-87179" b="-13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3053E58-81A1-724F-B94C-BF6EB18E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98" y="1170008"/>
            <a:ext cx="3172208" cy="238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D5942-7321-C04E-8B9F-023D460C9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26" y="3994609"/>
            <a:ext cx="2844821" cy="2217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B59126-9D02-EF47-B1B2-E173CB486ABB}"/>
              </a:ext>
            </a:extLst>
          </p:cNvPr>
          <p:cNvSpPr txBox="1"/>
          <p:nvPr/>
        </p:nvSpPr>
        <p:spPr>
          <a:xfrm>
            <a:off x="2296186" y="2176477"/>
            <a:ext cx="687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Bias b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F7F0A0-0B1C-6548-89CB-E03D089A4A9E}"/>
              </a:ext>
            </a:extLst>
          </p:cNvPr>
          <p:cNvCxnSpPr>
            <a:cxnSpLocks/>
          </p:cNvCxnSpPr>
          <p:nvPr/>
        </p:nvCxnSpPr>
        <p:spPr>
          <a:xfrm>
            <a:off x="2801981" y="2470042"/>
            <a:ext cx="0" cy="2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9A0723A-84C3-5049-81BA-7494940674C9}"/>
              </a:ext>
            </a:extLst>
          </p:cNvPr>
          <p:cNvSpPr/>
          <p:nvPr/>
        </p:nvSpPr>
        <p:spPr>
          <a:xfrm>
            <a:off x="861338" y="1327042"/>
            <a:ext cx="286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 A single neuron: </a:t>
            </a:r>
            <a:r>
              <a:rPr lang="nl-NL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FDD5AF-5FA2-584D-8770-30DB9595BEAA}"/>
              </a:ext>
            </a:extLst>
          </p:cNvPr>
          <p:cNvSpPr/>
          <p:nvPr/>
        </p:nvSpPr>
        <p:spPr>
          <a:xfrm>
            <a:off x="2215080" y="2846331"/>
            <a:ext cx="905308" cy="777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CD184B-BA4B-0448-B95A-7B12CD63E605}"/>
              </a:ext>
            </a:extLst>
          </p:cNvPr>
          <p:cNvSpPr/>
          <p:nvPr/>
        </p:nvSpPr>
        <p:spPr>
          <a:xfrm>
            <a:off x="993255" y="2415460"/>
            <a:ext cx="503036" cy="482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086AD8-8258-6247-88FB-3EA86F0F1D40}"/>
              </a:ext>
            </a:extLst>
          </p:cNvPr>
          <p:cNvSpPr/>
          <p:nvPr/>
        </p:nvSpPr>
        <p:spPr>
          <a:xfrm>
            <a:off x="1000217" y="2972131"/>
            <a:ext cx="496074" cy="45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064B98F-F95E-5C4B-B805-AFF9C59A2008}"/>
              </a:ext>
            </a:extLst>
          </p:cNvPr>
          <p:cNvSpPr/>
          <p:nvPr/>
        </p:nvSpPr>
        <p:spPr>
          <a:xfrm>
            <a:off x="1007896" y="3842100"/>
            <a:ext cx="525746" cy="472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x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5805C9-9478-2B46-8290-1BC3C2BB7FDE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496291" y="2656520"/>
            <a:ext cx="665018" cy="41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FB6B65-E0C5-8245-A659-AF051DABA036}"/>
              </a:ext>
            </a:extLst>
          </p:cNvPr>
          <p:cNvCxnSpPr>
            <a:cxnSpLocks/>
          </p:cNvCxnSpPr>
          <p:nvPr/>
        </p:nvCxnSpPr>
        <p:spPr>
          <a:xfrm flipV="1">
            <a:off x="1058096" y="3229452"/>
            <a:ext cx="1086051" cy="2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C60433-1F40-1B4C-B213-707AABEC5372}"/>
              </a:ext>
            </a:extLst>
          </p:cNvPr>
          <p:cNvCxnSpPr>
            <a:cxnSpLocks/>
          </p:cNvCxnSpPr>
          <p:nvPr/>
        </p:nvCxnSpPr>
        <p:spPr>
          <a:xfrm flipV="1">
            <a:off x="1563439" y="3409249"/>
            <a:ext cx="647856" cy="60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E3F6A7-3496-484E-BE42-2CC93ADA0E73}"/>
              </a:ext>
            </a:extLst>
          </p:cNvPr>
          <p:cNvCxnSpPr>
            <a:cxnSpLocks/>
          </p:cNvCxnSpPr>
          <p:nvPr/>
        </p:nvCxnSpPr>
        <p:spPr>
          <a:xfrm>
            <a:off x="3229036" y="3238765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41F21D4-7F2B-954B-8D8A-CD8F791707F6}"/>
              </a:ext>
            </a:extLst>
          </p:cNvPr>
          <p:cNvSpPr/>
          <p:nvPr/>
        </p:nvSpPr>
        <p:spPr>
          <a:xfrm>
            <a:off x="3708901" y="2872008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g()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7AF584-0A75-9846-9A81-1FD4ECA14005}"/>
              </a:ext>
            </a:extLst>
          </p:cNvPr>
          <p:cNvSpPr txBox="1"/>
          <p:nvPr/>
        </p:nvSpPr>
        <p:spPr>
          <a:xfrm>
            <a:off x="3684236" y="3686832"/>
            <a:ext cx="1023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function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8A6AC7-32D0-7D4B-BCB4-DFE32333A386}"/>
              </a:ext>
            </a:extLst>
          </p:cNvPr>
          <p:cNvCxnSpPr>
            <a:cxnSpLocks/>
          </p:cNvCxnSpPr>
          <p:nvPr/>
        </p:nvCxnSpPr>
        <p:spPr>
          <a:xfrm>
            <a:off x="4550558" y="3253152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2D345C-B56A-7747-85A3-ACBE3D0092FF}"/>
              </a:ext>
            </a:extLst>
          </p:cNvPr>
          <p:cNvSpPr/>
          <p:nvPr/>
        </p:nvSpPr>
        <p:spPr>
          <a:xfrm>
            <a:off x="5028860" y="2880260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D4581E-C3EA-1444-8863-534DC743B0CB}"/>
              </a:ext>
            </a:extLst>
          </p:cNvPr>
          <p:cNvSpPr txBox="1"/>
          <p:nvPr/>
        </p:nvSpPr>
        <p:spPr>
          <a:xfrm>
            <a:off x="7095505" y="1169084"/>
            <a:ext cx="159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1C4FDE0-8C44-284F-B078-58FC6B68C4DA}"/>
              </a:ext>
            </a:extLst>
          </p:cNvPr>
          <p:cNvSpPr/>
          <p:nvPr/>
        </p:nvSpPr>
        <p:spPr>
          <a:xfrm>
            <a:off x="1270769" y="3555311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0A4E8CB-B115-484F-B906-A41530D85B0F}"/>
              </a:ext>
            </a:extLst>
          </p:cNvPr>
          <p:cNvSpPr/>
          <p:nvPr/>
        </p:nvSpPr>
        <p:spPr>
          <a:xfrm>
            <a:off x="1270769" y="3694750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43EDF9-7D85-EA47-92AB-4242CEFAC50B}"/>
              </a:ext>
            </a:extLst>
          </p:cNvPr>
          <p:cNvSpPr txBox="1"/>
          <p:nvPr/>
        </p:nvSpPr>
        <p:spPr>
          <a:xfrm>
            <a:off x="1650670" y="248425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C5D50F-3133-1D48-A7CB-5869BCAFAB67}"/>
              </a:ext>
            </a:extLst>
          </p:cNvPr>
          <p:cNvSpPr txBox="1"/>
          <p:nvPr/>
        </p:nvSpPr>
        <p:spPr>
          <a:xfrm>
            <a:off x="1567224" y="2945375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D81776-9AA4-6F46-AA3E-F8F3955DAB68}"/>
              </a:ext>
            </a:extLst>
          </p:cNvPr>
          <p:cNvSpPr txBox="1"/>
          <p:nvPr/>
        </p:nvSpPr>
        <p:spPr>
          <a:xfrm>
            <a:off x="1575620" y="348158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w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3888526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46462-EA06-E143-A71F-5ED7884E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901" y="1695450"/>
            <a:ext cx="4696198" cy="39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88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42B1B-793B-C241-AFC3-B4D083C3B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0740F7-79E5-6443-9F06-73F18708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774292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Learning: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optimizing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Regression:</a:t>
                </a: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Mean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Error</a:t>
                </a:r>
              </a:p>
              <a:p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Classification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Cross-entropy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blipFill>
                <a:blip r:embed="rId2"/>
                <a:stretch>
                  <a:fillRect l="-616" b="-80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/>
              <p:nvPr/>
            </p:nvSpPr>
            <p:spPr>
              <a:xfrm>
                <a:off x="1476499" y="1917292"/>
                <a:ext cx="5239448" cy="528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𝐶𝑜𝑠𝑡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𝑓𝑢𝑛𝑐𝑡𝑖𝑜𝑛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nl-NL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GB" sz="2000" i="1" baseline="-25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𝑊</m:t>
                            </m:r>
                          </m:e>
                        </m:d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𝑦𝑖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GB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1917292"/>
                <a:ext cx="5239448" cy="528543"/>
              </a:xfrm>
              <a:prstGeom prst="rect">
                <a:avLst/>
              </a:prstGeom>
              <a:blipFill>
                <a:blip r:embed="rId3"/>
                <a:stretch>
                  <a:fillRect t="-74419" b="-118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137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7E03E-7763-6443-B4E1-A688EAADE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E918DDE-6E01-1141-8F5A-5484B23DF58F}"/>
              </a:ext>
            </a:extLst>
          </p:cNvPr>
          <p:cNvSpPr/>
          <p:nvPr/>
        </p:nvSpPr>
        <p:spPr>
          <a:xfrm>
            <a:off x="6115792" y="4702629"/>
            <a:ext cx="437408" cy="39188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D5B73-9900-DC4B-8A11-79298A24303D}"/>
              </a:ext>
            </a:extLst>
          </p:cNvPr>
          <p:cNvSpPr/>
          <p:nvPr/>
        </p:nvSpPr>
        <p:spPr>
          <a:xfrm>
            <a:off x="3841672" y="650665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4B1AB-211C-0A4B-8805-0D21363D19FB}"/>
              </a:ext>
            </a:extLst>
          </p:cNvPr>
          <p:cNvSpPr txBox="1"/>
          <p:nvPr/>
        </p:nvSpPr>
        <p:spPr>
          <a:xfrm>
            <a:off x="5296395" y="4590794"/>
            <a:ext cx="114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462A7B-7248-B24F-8CBE-0C385B3AEF55}"/>
              </a:ext>
            </a:extLst>
          </p:cNvPr>
          <p:cNvGrpSpPr/>
          <p:nvPr/>
        </p:nvGrpSpPr>
        <p:grpSpPr>
          <a:xfrm>
            <a:off x="469076" y="1788804"/>
            <a:ext cx="4827319" cy="4775654"/>
            <a:chOff x="469076" y="1788804"/>
            <a:chExt cx="4827319" cy="477565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DEE610-F3F0-974C-AB5D-6925901AC60D}"/>
                </a:ext>
              </a:extLst>
            </p:cNvPr>
            <p:cNvGrpSpPr/>
            <p:nvPr/>
          </p:nvGrpSpPr>
          <p:grpSpPr>
            <a:xfrm>
              <a:off x="469076" y="1788804"/>
              <a:ext cx="4827319" cy="3887602"/>
              <a:chOff x="469076" y="1788804"/>
              <a:chExt cx="4827319" cy="38876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E24540-59E7-4E4B-8992-B7E1BC3143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4988" b="8716"/>
              <a:stretch/>
            </p:blipFill>
            <p:spPr>
              <a:xfrm>
                <a:off x="469076" y="1788804"/>
                <a:ext cx="4827319" cy="3887602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C92F03A-ECCB-4646-92BB-9C7E9282D774}"/>
                  </a:ext>
                </a:extLst>
              </p:cNvPr>
              <p:cNvCxnSpPr/>
              <p:nvPr/>
            </p:nvCxnSpPr>
            <p:spPr>
              <a:xfrm flipH="1">
                <a:off x="3728852" y="3429000"/>
                <a:ext cx="581891" cy="4779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6A70FCB-04D6-7544-A513-E3569CD1E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2582" y="3218213"/>
                <a:ext cx="403761" cy="688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CE83B64E-B585-0144-A24C-4D70279D689D}"/>
                  </a:ext>
                </a:extLst>
              </p:cNvPr>
              <p:cNvSpPr/>
              <p:nvPr/>
            </p:nvSpPr>
            <p:spPr>
              <a:xfrm>
                <a:off x="3194462" y="3087584"/>
                <a:ext cx="201881" cy="1306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67B7D93D-61BC-274C-891E-F781D11E2546}"/>
                  </a:ext>
                </a:extLst>
              </p:cNvPr>
              <p:cNvSpPr/>
              <p:nvPr/>
            </p:nvSpPr>
            <p:spPr>
              <a:xfrm flipH="1" flipV="1">
                <a:off x="3918856" y="3087584"/>
                <a:ext cx="201881" cy="1306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DDA6BA-2FFA-5447-81B1-DDB04DBE82A4}"/>
                    </a:ext>
                  </a:extLst>
                </p:cNvPr>
                <p:cNvSpPr txBox="1"/>
                <p:nvPr/>
              </p:nvSpPr>
              <p:spPr>
                <a:xfrm>
                  <a:off x="2558927" y="5101685"/>
                  <a:ext cx="2547463" cy="14627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Υ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</m:oMath>
                    </m:oMathPara>
                  </a14:m>
                  <a:endParaRPr lang="en-GB" sz="1600" b="0" dirty="0">
                    <a:ea typeface="Cambria Math" panose="02040503050406030204" pitchFamily="18" charset="0"/>
                  </a:endParaRPr>
                </a:p>
                <a:p>
                  <a:endParaRPr lang="en-GB" sz="1600" dirty="0">
                    <a:ea typeface="Cambria Math" panose="02040503050406030204" pitchFamily="18" charset="0"/>
                  </a:endParaRPr>
                </a:p>
                <a:p>
                  <a:endParaRPr lang="en-GB" sz="1600" b="0" dirty="0">
                    <a:ea typeface="Cambria Math" panose="02040503050406030204" pitchFamily="18" charset="0"/>
                  </a:endParaRPr>
                </a:p>
                <a:p>
                  <a:r>
                    <a:rPr lang="en-GB" sz="1600" b="0" dirty="0">
                      <a:ea typeface="Cambria Math" panose="02040503050406030204" pitchFamily="18" charset="0"/>
                    </a:rPr>
                    <a:t> </a:t>
                  </a:r>
                </a:p>
                <a:p>
                  <a:endParaRPr lang="en-GB" sz="16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DDA6BA-2FFA-5447-81B1-DDB04DBE8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927" y="5101685"/>
                  <a:ext cx="2547463" cy="14627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1B811A-743D-4E48-9922-64ADDCD98A75}"/>
              </a:ext>
            </a:extLst>
          </p:cNvPr>
          <p:cNvGrpSpPr/>
          <p:nvPr/>
        </p:nvGrpSpPr>
        <p:grpSpPr>
          <a:xfrm>
            <a:off x="968152" y="2116839"/>
            <a:ext cx="5147640" cy="5171579"/>
            <a:chOff x="620642" y="1389773"/>
            <a:chExt cx="5147640" cy="517157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598D-A478-C245-8A0D-E3CFDFAC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642" y="1389773"/>
              <a:ext cx="5147640" cy="37047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C21661-AD25-464D-8685-89CD4CAEACF3}"/>
                    </a:ext>
                  </a:extLst>
                </p:cNvPr>
                <p:cNvSpPr txBox="1"/>
                <p:nvPr/>
              </p:nvSpPr>
              <p:spPr>
                <a:xfrm>
                  <a:off x="2193471" y="5113392"/>
                  <a:ext cx="1598221" cy="14479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GB" sz="2000" b="0" dirty="0">
                    <a:ea typeface="Cambria Math" panose="02040503050406030204" pitchFamily="18" charset="0"/>
                  </a:endParaRPr>
                </a:p>
                <a:p>
                  <a:endParaRPr lang="en-GB" dirty="0">
                    <a:ea typeface="Cambria Math" panose="02040503050406030204" pitchFamily="18" charset="0"/>
                  </a:endParaRPr>
                </a:p>
                <a:p>
                  <a:endParaRPr lang="en-GB" b="0" dirty="0">
                    <a:ea typeface="Cambria Math" panose="02040503050406030204" pitchFamily="18" charset="0"/>
                  </a:endParaRPr>
                </a:p>
                <a:p>
                  <a:r>
                    <a:rPr lang="en-GB" b="0" dirty="0">
                      <a:ea typeface="Cambria Math" panose="02040503050406030204" pitchFamily="18" charset="0"/>
                    </a:rPr>
                    <a:t> </a:t>
                  </a:r>
                </a:p>
                <a:p>
                  <a:endParaRPr lang="en-GB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C21661-AD25-464D-8685-89CD4CAEA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3471" y="5113392"/>
                  <a:ext cx="1598221" cy="1447960"/>
                </a:xfrm>
                <a:prstGeom prst="rect">
                  <a:avLst/>
                </a:prstGeom>
                <a:blipFill>
                  <a:blip r:embed="rId5"/>
                  <a:stretch>
                    <a:fillRect t="-17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671977-E09A-554F-A756-6AF8627B619D}"/>
              </a:ext>
            </a:extLst>
          </p:cNvPr>
          <p:cNvSpPr txBox="1"/>
          <p:nvPr/>
        </p:nvSpPr>
        <p:spPr>
          <a:xfrm>
            <a:off x="6206422" y="2116839"/>
            <a:ext cx="293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Stochastic Gradient descent </a:t>
            </a:r>
          </a:p>
          <a:p>
            <a:r>
              <a:rPr lang="en-GB" dirty="0"/>
              <a:t>Mini-Batch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22739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B9EE2-97F6-B542-B226-B36395ED25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BED38-FE8F-4446-96EE-832F96C0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7620000" cy="594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B0C70A-5E04-EA45-82F9-633B12EC7F4B}"/>
              </a:ext>
            </a:extLst>
          </p:cNvPr>
          <p:cNvSpPr/>
          <p:nvPr/>
        </p:nvSpPr>
        <p:spPr>
          <a:xfrm>
            <a:off x="3627916" y="330031"/>
            <a:ext cx="1749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Saddle point</a:t>
            </a: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542512CD-3CE0-2644-B286-EF70FEFBB5B3}"/>
              </a:ext>
            </a:extLst>
          </p:cNvPr>
          <p:cNvSpPr/>
          <p:nvPr/>
        </p:nvSpPr>
        <p:spPr>
          <a:xfrm>
            <a:off x="938151" y="3313214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2D5E984A-7A0B-CF4D-8C32-776F0B135A0C}"/>
              </a:ext>
            </a:extLst>
          </p:cNvPr>
          <p:cNvSpPr/>
          <p:nvPr/>
        </p:nvSpPr>
        <p:spPr>
          <a:xfrm rot="10800000">
            <a:off x="203860" y="2772887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83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479F3-E0BE-4747-86BA-419CD1B12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EDB1-A50E-498B-B183-583BD8361155}"/>
              </a:ext>
            </a:extLst>
          </p:cNvPr>
          <p:cNvSpPr/>
          <p:nvPr/>
        </p:nvSpPr>
        <p:spPr>
          <a:xfrm>
            <a:off x="3437714" y="891662"/>
            <a:ext cx="226857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Regularization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2DF63F-82CE-DD4B-86BA-2B22D6E2F36A}"/>
              </a:ext>
            </a:extLst>
          </p:cNvPr>
          <p:cNvSpPr/>
          <p:nvPr/>
        </p:nvSpPr>
        <p:spPr>
          <a:xfrm>
            <a:off x="1490352" y="1830381"/>
            <a:ext cx="61765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Ridge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Lasso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paths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(L1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L2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Early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stopping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Drop-out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Batch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1033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459477" y="687732"/>
            <a:ext cx="7078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51B086-F4D1-AA44-BAE1-9FD7137A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1210952"/>
            <a:ext cx="1991894" cy="1682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F5A6D-68F6-CB4E-A4EB-F82DDAB6D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55" y="1740428"/>
            <a:ext cx="976252" cy="5232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3AD2B8-8E39-814E-91EA-A5A200B18FEA}"/>
              </a:ext>
            </a:extLst>
          </p:cNvPr>
          <p:cNvSpPr/>
          <p:nvPr/>
        </p:nvSpPr>
        <p:spPr>
          <a:xfrm>
            <a:off x="4208793" y="1210952"/>
            <a:ext cx="45719" cy="16827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A2911D9-DA9E-0D44-B085-7BBBCC733512}"/>
              </a:ext>
            </a:extLst>
          </p:cNvPr>
          <p:cNvSpPr/>
          <p:nvPr/>
        </p:nvSpPr>
        <p:spPr>
          <a:xfrm>
            <a:off x="3551086" y="1799590"/>
            <a:ext cx="445477" cy="40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52D58A5-DBC6-D948-ADC6-086208ECD1F5}"/>
              </a:ext>
            </a:extLst>
          </p:cNvPr>
          <p:cNvSpPr/>
          <p:nvPr/>
        </p:nvSpPr>
        <p:spPr>
          <a:xfrm>
            <a:off x="4497666" y="1806623"/>
            <a:ext cx="445477" cy="40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D231BF9-8A73-8F4F-A508-FE9F0D3F3918}"/>
              </a:ext>
            </a:extLst>
          </p:cNvPr>
          <p:cNvGrpSpPr/>
          <p:nvPr/>
        </p:nvGrpSpPr>
        <p:grpSpPr>
          <a:xfrm>
            <a:off x="223765" y="2609686"/>
            <a:ext cx="8696470" cy="4294418"/>
            <a:chOff x="223765" y="2506307"/>
            <a:chExt cx="8696470" cy="42944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1D6078C-EF31-4448-95E3-15303B6D948D}"/>
                </a:ext>
              </a:extLst>
            </p:cNvPr>
            <p:cNvGrpSpPr/>
            <p:nvPr/>
          </p:nvGrpSpPr>
          <p:grpSpPr>
            <a:xfrm>
              <a:off x="223765" y="2506307"/>
              <a:ext cx="8696470" cy="4294418"/>
              <a:chOff x="105454" y="1972526"/>
              <a:chExt cx="8696470" cy="4294418"/>
            </a:xfrm>
          </p:grpSpPr>
          <p:pic>
            <p:nvPicPr>
              <p:cNvPr id="10" name="Picture 4" descr="Related image"/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2219" y="3146423"/>
                <a:ext cx="1906574" cy="216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D148330-C01C-3247-824F-1CE48630BB4D}"/>
                  </a:ext>
                </a:extLst>
              </p:cNvPr>
              <p:cNvGrpSpPr/>
              <p:nvPr/>
            </p:nvGrpSpPr>
            <p:grpSpPr>
              <a:xfrm>
                <a:off x="105454" y="1972526"/>
                <a:ext cx="1428750" cy="3187380"/>
                <a:chOff x="140605" y="1487034"/>
                <a:chExt cx="1905000" cy="4249840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382E7659-3DD2-C04D-B48C-C6A35E041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1007" t="16619" r="23335" b="15198"/>
                <a:stretch/>
              </p:blipFill>
              <p:spPr>
                <a:xfrm>
                  <a:off x="266096" y="1487034"/>
                  <a:ext cx="1779509" cy="1898142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29D2776-58CE-3A4D-8E0B-BCEF15BA41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0605" y="4314474"/>
                  <a:ext cx="1905000" cy="1422400"/>
                </a:xfrm>
                <a:prstGeom prst="rect">
                  <a:avLst/>
                </a:prstGeom>
              </p:spPr>
            </p:pic>
            <p:sp>
              <p:nvSpPr>
                <p:cNvPr id="4" name="Down Arrow 3">
                  <a:extLst>
                    <a:ext uri="{FF2B5EF4-FFF2-40B4-BE49-F238E27FC236}">
                      <a16:creationId xmlns:a16="http://schemas.microsoft.com/office/drawing/2014/main" id="{4E617346-F194-9546-AF66-7009D13D0984}"/>
                    </a:ext>
                  </a:extLst>
                </p:cNvPr>
                <p:cNvSpPr/>
                <p:nvPr/>
              </p:nvSpPr>
              <p:spPr>
                <a:xfrm>
                  <a:off x="832757" y="3385176"/>
                  <a:ext cx="360049" cy="843924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397607-3211-BA48-9842-C63F98199A33}"/>
                  </a:ext>
                </a:extLst>
              </p:cNvPr>
              <p:cNvSpPr txBox="1"/>
              <p:nvPr/>
            </p:nvSpPr>
            <p:spPr>
              <a:xfrm>
                <a:off x="2125683" y="5959167"/>
                <a:ext cx="4674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err="1"/>
                  <a:t>R_script</a:t>
                </a:r>
                <a:r>
                  <a:rPr lang="en-GB" dirty="0"/>
                  <a:t>/</a:t>
                </a:r>
                <a:r>
                  <a:rPr lang="en-GB" dirty="0" err="1"/>
                  <a:t>convolution_filter</a:t>
                </a:r>
                <a:r>
                  <a:rPr lang="en-GB" dirty="0"/>
                  <a:t>/</a:t>
                </a:r>
                <a:r>
                  <a:rPr lang="en-GB" dirty="0" err="1"/>
                  <a:t>convolution_illusrated</a:t>
                </a:r>
                <a:endParaRPr lang="en-GB" dirty="0"/>
              </a:p>
            </p:txBody>
          </p:sp>
          <p:pic>
            <p:nvPicPr>
              <p:cNvPr id="17" name="Picture 8" descr="C:\0_Profession\PostDoc\2019\projects\presentations\CCSS\pics\9_cnn03.png">
                <a:extLst>
                  <a:ext uri="{FF2B5EF4-FFF2-40B4-BE49-F238E27FC236}">
                    <a16:creationId xmlns:a16="http://schemas.microsoft.com/office/drawing/2014/main" id="{0E7E5266-83BC-214F-AA00-BC6061D178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84" t="3016" r="19527"/>
              <a:stretch/>
            </p:blipFill>
            <p:spPr bwMode="auto">
              <a:xfrm>
                <a:off x="5416892" y="4230033"/>
                <a:ext cx="3385032" cy="1346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F85DAC-540C-184C-9848-15C31BA50ABD}"/>
                  </a:ext>
                </a:extLst>
              </p:cNvPr>
              <p:cNvSpPr txBox="1"/>
              <p:nvPr/>
            </p:nvSpPr>
            <p:spPr>
              <a:xfrm>
                <a:off x="894605" y="3426031"/>
                <a:ext cx="142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Convolutional filter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0325D60-BE4E-534E-873E-C6849124F310}"/>
                </a:ext>
              </a:extLst>
            </p:cNvPr>
            <p:cNvGrpSpPr/>
            <p:nvPr/>
          </p:nvGrpSpPr>
          <p:grpSpPr>
            <a:xfrm>
              <a:off x="3182587" y="2802577"/>
              <a:ext cx="2268366" cy="2495434"/>
              <a:chOff x="3182587" y="2802577"/>
              <a:chExt cx="2268366" cy="2495434"/>
            </a:xfrm>
          </p:grpSpPr>
          <p:pic>
            <p:nvPicPr>
              <p:cNvPr id="18" name="Picture 4" descr="Related image">
                <a:extLst>
                  <a:ext uri="{FF2B5EF4-FFF2-40B4-BE49-F238E27FC236}">
                    <a16:creationId xmlns:a16="http://schemas.microsoft.com/office/drawing/2014/main" id="{5B0816A5-F1B9-0747-8837-7930A828DC28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4379" y="3130790"/>
                <a:ext cx="1906574" cy="216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49F718-7AF7-5F47-9E91-C8DF82930239}"/>
                  </a:ext>
                </a:extLst>
              </p:cNvPr>
              <p:cNvSpPr txBox="1"/>
              <p:nvPr/>
            </p:nvSpPr>
            <p:spPr>
              <a:xfrm>
                <a:off x="3299607" y="3218110"/>
                <a:ext cx="4742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/>
                  <a:t>+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4BE6F2-E0A5-6B4D-A4CD-EF65DBD125A8}"/>
                  </a:ext>
                </a:extLst>
              </p:cNvPr>
              <p:cNvSpPr txBox="1"/>
              <p:nvPr/>
            </p:nvSpPr>
            <p:spPr>
              <a:xfrm>
                <a:off x="3182587" y="2802577"/>
                <a:ext cx="5912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b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6106A57-9923-A849-B8B7-226A6BE94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570" y="3058787"/>
                <a:ext cx="144635" cy="2310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2950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52F8F-81F9-BE42-B571-6028D1D12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C3D08-E1B5-A146-917C-A8E49134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441" y="2376869"/>
            <a:ext cx="4941125" cy="2954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B0D205-67FE-2A4F-A55D-DC404BCA7E9D}"/>
              </a:ext>
            </a:extLst>
          </p:cNvPr>
          <p:cNvSpPr/>
          <p:nvPr/>
        </p:nvSpPr>
        <p:spPr>
          <a:xfrm>
            <a:off x="3957088" y="891662"/>
            <a:ext cx="1229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3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AD74D-DE14-CD46-8A03-CD5A6B215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04EB4-8B17-3140-997F-1E29D94B947A}"/>
              </a:ext>
            </a:extLst>
          </p:cNvPr>
          <p:cNvSpPr/>
          <p:nvPr/>
        </p:nvSpPr>
        <p:spPr>
          <a:xfrm>
            <a:off x="2897672" y="375306"/>
            <a:ext cx="2895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Variants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D5D21-3155-4141-A5F0-FDFC3852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275"/>
            <a:ext cx="8890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3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4B6BE-D223-2F43-BEED-311D9B536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B82F94-E5F8-9940-B017-A5DE64BD6007}"/>
              </a:ext>
            </a:extLst>
          </p:cNvPr>
          <p:cNvSpPr/>
          <p:nvPr/>
        </p:nvSpPr>
        <p:spPr>
          <a:xfrm>
            <a:off x="808009" y="891662"/>
            <a:ext cx="75280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nl-NL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concatenated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131A2-4F3A-B848-AB5E-A9094571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2" y="3310988"/>
            <a:ext cx="2856406" cy="1708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4C3E5-3228-304D-BD2F-FD8C7D17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417" y="3635793"/>
            <a:ext cx="1637592" cy="1383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F794F-4E57-8343-B19C-E502E1052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45" y="1785751"/>
            <a:ext cx="2458406" cy="1292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81F90-CA67-B545-BC07-F11DF3ECE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388" y="1452414"/>
            <a:ext cx="1637593" cy="917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902879-EA83-6F43-AD08-82334C1FB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364" y="1336313"/>
            <a:ext cx="1033153" cy="1033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91C5C-D242-3D4E-B5F2-87CA05882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1137" y="2432074"/>
            <a:ext cx="1763792" cy="996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A773E3-27B0-6444-AFE7-6D518971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369" y="2419473"/>
            <a:ext cx="1365662" cy="102424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DF369B-096A-8244-A17A-006B85B74D7E}"/>
              </a:ext>
            </a:extLst>
          </p:cNvPr>
          <p:cNvCxnSpPr>
            <a:stCxn id="6" idx="2"/>
          </p:cNvCxnSpPr>
          <p:nvPr/>
        </p:nvCxnSpPr>
        <p:spPr>
          <a:xfrm>
            <a:off x="2324435" y="5019231"/>
            <a:ext cx="2414226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FB223-A81D-ED46-9EAE-69DE7671A143}"/>
              </a:ext>
            </a:extLst>
          </p:cNvPr>
          <p:cNvCxnSpPr>
            <a:stCxn id="7" idx="2"/>
          </p:cNvCxnSpPr>
          <p:nvPr/>
        </p:nvCxnSpPr>
        <p:spPr>
          <a:xfrm flipH="1">
            <a:off x="4738661" y="5019231"/>
            <a:ext cx="2289552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A3D7AC-2FD0-0941-BA9B-A91FC9AF6D15}"/>
              </a:ext>
            </a:extLst>
          </p:cNvPr>
          <p:cNvSpPr txBox="1"/>
          <p:nvPr/>
        </p:nvSpPr>
        <p:spPr>
          <a:xfrm>
            <a:off x="4109870" y="5738288"/>
            <a:ext cx="1471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concatenated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EF2DF-9390-DA49-8A33-96C85D6C4D46}"/>
              </a:ext>
            </a:extLst>
          </p:cNvPr>
          <p:cNvSpPr txBox="1"/>
          <p:nvPr/>
        </p:nvSpPr>
        <p:spPr>
          <a:xfrm>
            <a:off x="4418788" y="6080590"/>
            <a:ext cx="794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Dense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A74DBC-411D-2348-89BA-DFDBA7396674}"/>
              </a:ext>
            </a:extLst>
          </p:cNvPr>
          <p:cNvCxnSpPr/>
          <p:nvPr/>
        </p:nvCxnSpPr>
        <p:spPr>
          <a:xfrm>
            <a:off x="4738661" y="5966338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DA7674-CF7E-5247-9E04-5DC6ACF1B6D5}"/>
              </a:ext>
            </a:extLst>
          </p:cNvPr>
          <p:cNvCxnSpPr/>
          <p:nvPr/>
        </p:nvCxnSpPr>
        <p:spPr>
          <a:xfrm>
            <a:off x="4749370" y="6341956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8AC9145-67AE-B342-910C-E4FB9B89E9A9}"/>
              </a:ext>
            </a:extLst>
          </p:cNvPr>
          <p:cNvSpPr txBox="1"/>
          <p:nvPr/>
        </p:nvSpPr>
        <p:spPr>
          <a:xfrm>
            <a:off x="4298868" y="6538912"/>
            <a:ext cx="128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prediction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E0511E7B-26D9-7349-9CAE-F08164E17310}"/>
              </a:ext>
            </a:extLst>
          </p:cNvPr>
          <p:cNvSpPr/>
          <p:nvPr/>
        </p:nvSpPr>
        <p:spPr>
          <a:xfrm>
            <a:off x="3467673" y="1573685"/>
            <a:ext cx="1176846" cy="7165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Emission-related 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96C16DB-D013-A044-A050-B5D2344D26CB}"/>
              </a:ext>
            </a:extLst>
          </p:cNvPr>
          <p:cNvSpPr/>
          <p:nvPr/>
        </p:nvSpPr>
        <p:spPr>
          <a:xfrm>
            <a:off x="4346416" y="2671949"/>
            <a:ext cx="1365662" cy="836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Background </a:t>
            </a:r>
          </a:p>
        </p:txBody>
      </p:sp>
    </p:spTree>
    <p:extLst>
      <p:ext uri="{BB962C8B-B14F-4D97-AF65-F5344CB8AC3E}">
        <p14:creationId xmlns:p14="http://schemas.microsoft.com/office/powerpoint/2010/main" val="378857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43" y="1715212"/>
            <a:ext cx="2552351" cy="29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771" y="765112"/>
            <a:ext cx="4488149" cy="583574"/>
          </a:xfrm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</a:t>
            </a:r>
            <a:r>
              <a:rPr lang="nl-NL" sz="2400" baseline="-25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mapping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(&lt;100 m) 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1283" y="3060035"/>
            <a:ext cx="304800" cy="253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3C611B-1BE0-0F42-B8E5-6AE5054AF5F5}"/>
              </a:ext>
            </a:extLst>
          </p:cNvPr>
          <p:cNvGrpSpPr/>
          <p:nvPr/>
        </p:nvGrpSpPr>
        <p:grpSpPr>
          <a:xfrm>
            <a:off x="2120921" y="4053194"/>
            <a:ext cx="1115484" cy="689077"/>
            <a:chOff x="2051010" y="3336262"/>
            <a:chExt cx="1487312" cy="9187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F3A96D-9ADE-4253-89A2-51BA8461DF71}"/>
                </a:ext>
              </a:extLst>
            </p:cNvPr>
            <p:cNvSpPr txBox="1"/>
            <p:nvPr/>
          </p:nvSpPr>
          <p:spPr>
            <a:xfrm>
              <a:off x="2051010" y="3336262"/>
              <a:ext cx="1200189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FF0000"/>
                  </a:solidFill>
                </a:rPr>
                <a:t>RURAL</a:t>
              </a:r>
              <a:endParaRPr lang="nl-NL" sz="105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8D99DB-0226-4550-B4F8-59EA7BDB1982}"/>
                </a:ext>
              </a:extLst>
            </p:cNvPr>
            <p:cNvSpPr txBox="1"/>
            <p:nvPr/>
          </p:nvSpPr>
          <p:spPr>
            <a:xfrm>
              <a:off x="2077625" y="3916476"/>
              <a:ext cx="14606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B050"/>
                  </a:solidFill>
                </a:rPr>
                <a:t>INDUSTRY</a:t>
              </a:r>
              <a:endParaRPr lang="nl-NL" sz="1050" dirty="0">
                <a:solidFill>
                  <a:srgbClr val="00B05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85D39C-1C58-498C-A0FA-F1626D2C53EA}"/>
                </a:ext>
              </a:extLst>
            </p:cNvPr>
            <p:cNvSpPr txBox="1"/>
            <p:nvPr/>
          </p:nvSpPr>
          <p:spPr>
            <a:xfrm>
              <a:off x="2400143" y="3631125"/>
              <a:ext cx="1028698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00FF"/>
                  </a:solidFill>
                </a:rPr>
                <a:t>TRAFFIC</a:t>
              </a:r>
              <a:endParaRPr lang="nl-NL" sz="1050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103542" y="4725795"/>
            <a:ext cx="26249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Ground stations for NO</a:t>
            </a:r>
            <a:r>
              <a:rPr lang="en-US" sz="1050" baseline="-25000" dirty="0"/>
              <a:t>2</a:t>
            </a:r>
            <a:r>
              <a:rPr lang="en-US" sz="1050" dirty="0"/>
              <a:t> monitoring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FEFC116-1ADC-774F-8428-8633DD9EC7AA}"/>
              </a:ext>
            </a:extLst>
          </p:cNvPr>
          <p:cNvSpPr/>
          <p:nvPr/>
        </p:nvSpPr>
        <p:spPr>
          <a:xfrm>
            <a:off x="3165231" y="3413060"/>
            <a:ext cx="778119" cy="444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D6C40B-08AE-854F-9D6A-CE4B2CE42479}"/>
              </a:ext>
            </a:extLst>
          </p:cNvPr>
          <p:cNvGrpSpPr/>
          <p:nvPr/>
        </p:nvGrpSpPr>
        <p:grpSpPr>
          <a:xfrm>
            <a:off x="4139686" y="1695837"/>
            <a:ext cx="4949040" cy="4319156"/>
            <a:chOff x="5519581" y="1118115"/>
            <a:chExt cx="6598720" cy="5758875"/>
          </a:xfrm>
        </p:grpSpPr>
        <p:sp>
          <p:nvSpPr>
            <p:cNvPr id="8" name="TextBox 7"/>
            <p:cNvSpPr txBox="1"/>
            <p:nvPr/>
          </p:nvSpPr>
          <p:spPr>
            <a:xfrm>
              <a:off x="10713972" y="5654133"/>
              <a:ext cx="13550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/>
                <a:t>Hour</a:t>
              </a:r>
              <a:endParaRPr lang="nl-NL" sz="2700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327140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365824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B0FB73-42B6-A140-B323-95C2DDC96D96}"/>
                </a:ext>
              </a:extLst>
            </p:cNvPr>
            <p:cNvGrpSpPr/>
            <p:nvPr/>
          </p:nvGrpSpPr>
          <p:grpSpPr>
            <a:xfrm>
              <a:off x="5519581" y="1118115"/>
              <a:ext cx="6598720" cy="5758875"/>
              <a:chOff x="5519581" y="1118115"/>
              <a:chExt cx="6598720" cy="575887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7010068" y="6322993"/>
                <a:ext cx="44646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</a:t>
                </a:r>
                <a:endParaRPr lang="nl-NL" sz="2100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F27B3FE-4784-7941-9B26-338F8D6064D4}"/>
                  </a:ext>
                </a:extLst>
              </p:cNvPr>
              <p:cNvGrpSpPr/>
              <p:nvPr/>
            </p:nvGrpSpPr>
            <p:grpSpPr>
              <a:xfrm>
                <a:off x="5519581" y="1118115"/>
                <a:ext cx="6598720" cy="5758875"/>
                <a:chOff x="5519581" y="1118115"/>
                <a:chExt cx="6598720" cy="5758875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7318517" y="6588823"/>
                  <a:ext cx="1050743" cy="2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8369260" y="6322993"/>
                  <a:ext cx="1713141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100" dirty="0"/>
                    <a:t>5km</a:t>
                  </a:r>
                  <a:endParaRPr lang="nl-NL" sz="2100" dirty="0"/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3220D4DD-DA95-EF4F-9B04-435607D90CA7}"/>
                    </a:ext>
                  </a:extLst>
                </p:cNvPr>
                <p:cNvGrpSpPr/>
                <p:nvPr/>
              </p:nvGrpSpPr>
              <p:grpSpPr>
                <a:xfrm>
                  <a:off x="5519581" y="1118115"/>
                  <a:ext cx="6598720" cy="5195107"/>
                  <a:chOff x="5519581" y="1118115"/>
                  <a:chExt cx="6598720" cy="5195107"/>
                </a:xfrm>
              </p:grpSpPr>
              <p:pic>
                <p:nvPicPr>
                  <p:cNvPr id="3074" name="Picture 2" descr="D:\Soena001\surfdrive\GGHDC\docs\presentaties\EGU2017\NO2januari-weekdays.gif"/>
                  <p:cNvPicPr>
                    <a:picLocks noChangeAspect="1" noChangeArrowheads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19581" y="1118115"/>
                    <a:ext cx="5195107" cy="51951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10856695" y="1297227"/>
                    <a:ext cx="1261606" cy="3865584"/>
                    <a:chOff x="1789473" y="1468479"/>
                    <a:chExt cx="1261606" cy="3865584"/>
                  </a:xfrm>
                </p:grpSpPr>
                <p:pic>
                  <p:nvPicPr>
                    <p:cNvPr id="29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994" t="6247" r="50215" b="5501"/>
                    <a:stretch/>
                  </p:blipFill>
                  <p:spPr bwMode="auto">
                    <a:xfrm>
                      <a:off x="1789473" y="2084442"/>
                      <a:ext cx="502815" cy="29595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076" name="Picture 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5400000">
                      <a:off x="2526642" y="1312003"/>
                      <a:ext cx="367962" cy="6809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354847" y="4780066"/>
                      <a:ext cx="571966" cy="553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0</a:t>
                      </a:r>
                      <a:endParaRPr lang="nl-NL" sz="2100" dirty="0"/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358143" y="1822830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60</a:t>
                      </a:r>
                      <a:endParaRPr lang="nl-NL" sz="2100" dirty="0"/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354847" y="3316275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30</a:t>
                      </a:r>
                      <a:endParaRPr lang="nl-NL" sz="2100" dirty="0"/>
                    </a:p>
                  </p:txBody>
                </p:sp>
                <p:cxnSp>
                  <p:nvCxnSpPr>
                    <p:cNvPr id="4" name="Straight Connector 3"/>
                    <p:cNvCxnSpPr/>
                    <p:nvPr/>
                  </p:nvCxnSpPr>
                  <p:spPr>
                    <a:xfrm flipH="1">
                      <a:off x="2259286" y="2108004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/>
                    <p:cNvCxnSpPr/>
                    <p:nvPr/>
                  </p:nvCxnSpPr>
                  <p:spPr>
                    <a:xfrm flipH="1">
                      <a:off x="2259286" y="3578998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/>
                    <p:cNvCxnSpPr/>
                    <p:nvPr/>
                  </p:nvCxnSpPr>
                  <p:spPr>
                    <a:xfrm flipH="1">
                      <a:off x="2259286" y="5019635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247F114-04EE-0D41-9D0E-387DDF1BA5C7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7414" y="1274348"/>
                    <a:ext cx="713095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800" dirty="0"/>
                      <a:t>NO</a:t>
                    </a:r>
                    <a:r>
                      <a:rPr lang="en-GB" sz="1800" baseline="-25000" dirty="0"/>
                      <a:t>2</a:t>
                    </a:r>
                  </a:p>
                </p:txBody>
              </p:sp>
            </p:grp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595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(2)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Kaggle notebook</a:t>
            </a:r>
          </a:p>
        </p:txBody>
      </p:sp>
    </p:spTree>
    <p:extLst>
      <p:ext uri="{BB962C8B-B14F-4D97-AF65-F5344CB8AC3E}">
        <p14:creationId xmlns:p14="http://schemas.microsoft.com/office/powerpoint/2010/main" val="2848063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3: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find the three R markdown files corresponding to hyper-parameter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tunning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cross-validation and mapping.  </a:t>
            </a:r>
          </a:p>
        </p:txBody>
      </p:sp>
    </p:spTree>
    <p:extLst>
      <p:ext uri="{BB962C8B-B14F-4D97-AF65-F5344CB8AC3E}">
        <p14:creationId xmlns:p14="http://schemas.microsoft.com/office/powerpoint/2010/main" val="3219409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What can the machine learning methods tell?</a:t>
            </a:r>
            <a:br>
              <a:rPr lang="en-US" sz="2000" dirty="0"/>
            </a:br>
            <a:r>
              <a:rPr lang="en-US" sz="2000" dirty="0"/>
              <a:t>Partial dependence plot, trees, variable importance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2 (2)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6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7D0AF-F4A6-47BD-B1CF-66D023C7E0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11592-B592-42A9-8B7F-987684DBC21C}"/>
              </a:ext>
            </a:extLst>
          </p:cNvPr>
          <p:cNvSpPr/>
          <p:nvPr/>
        </p:nvSpPr>
        <p:spPr>
          <a:xfrm>
            <a:off x="407099" y="1330269"/>
            <a:ext cx="2138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Visualizing a tree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59643C-1995-4076-BFC9-4660BD6AD2FC}"/>
              </a:ext>
            </a:extLst>
          </p:cNvPr>
          <p:cNvSpPr/>
          <p:nvPr/>
        </p:nvSpPr>
        <p:spPr>
          <a:xfrm>
            <a:off x="7120426" y="103788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nl-NL" dirty="0"/>
              <a:t>ROAD_M345: secondry </a:t>
            </a:r>
          </a:p>
          <a:p>
            <a:pPr fontAlgn="ctr"/>
            <a:r>
              <a:rPr lang="nl-NL" dirty="0"/>
              <a:t>and local roads</a:t>
            </a:r>
          </a:p>
          <a:p>
            <a:r>
              <a:rPr lang="nl-NL" dirty="0"/>
              <a:t>Pop_: population</a:t>
            </a:r>
          </a:p>
          <a:p>
            <a:pPr fontAlgn="ctr"/>
            <a:r>
              <a:rPr lang="nl-NL" dirty="0"/>
              <a:t>ROAD_2: primary roads</a:t>
            </a:r>
          </a:p>
          <a:p>
            <a:pPr fontAlgn="ctr"/>
            <a:r>
              <a:rPr lang="nl-NL" dirty="0"/>
              <a:t>ROAD_1: highway </a:t>
            </a:r>
          </a:p>
          <a:p>
            <a:pPr fontAlgn="ctr"/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24846-8E28-44B1-93F2-0B26E78CC733}"/>
              </a:ext>
            </a:extLst>
          </p:cNvPr>
          <p:cNvSpPr/>
          <p:nvPr/>
        </p:nvSpPr>
        <p:spPr>
          <a:xfrm flipH="1" flipV="1">
            <a:off x="1770076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96789-AB60-4832-A66F-50A090C474CC}"/>
              </a:ext>
            </a:extLst>
          </p:cNvPr>
          <p:cNvSpPr/>
          <p:nvPr/>
        </p:nvSpPr>
        <p:spPr>
          <a:xfrm flipH="1" flipV="1">
            <a:off x="4194495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E87FE-52D0-4F56-9B1A-E6F7DFFC884C}"/>
              </a:ext>
            </a:extLst>
          </p:cNvPr>
          <p:cNvSpPr/>
          <p:nvPr/>
        </p:nvSpPr>
        <p:spPr>
          <a:xfrm flipH="1" flipV="1">
            <a:off x="6539380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7C982-AE38-4739-B55D-5BBA492234D8}"/>
              </a:ext>
            </a:extLst>
          </p:cNvPr>
          <p:cNvSpPr/>
          <p:nvPr/>
        </p:nvSpPr>
        <p:spPr>
          <a:xfrm>
            <a:off x="2665869" y="303741"/>
            <a:ext cx="38122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A closer look at the model 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6839A-C43E-40EC-BF53-9653360C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9" y="1864325"/>
            <a:ext cx="6537121" cy="43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8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A88BC-1F57-4783-A4BA-92EB35711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DD4C5-D154-49BC-9375-CC8FB429A74D}"/>
              </a:ext>
            </a:extLst>
          </p:cNvPr>
          <p:cNvSpPr txBox="1">
            <a:spLocks/>
          </p:cNvSpPr>
          <p:nvPr/>
        </p:nvSpPr>
        <p:spPr>
          <a:xfrm>
            <a:off x="619125" y="945862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Partial dependence</a:t>
            </a:r>
            <a:r>
              <a:rPr lang="en-US" sz="2400" dirty="0">
                <a:latin typeface="+mj-lt"/>
              </a:rPr>
              <a:t>.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2A7A5E-B47B-4905-AE9C-C224B6C83976}"/>
              </a:ext>
            </a:extLst>
          </p:cNvPr>
          <p:cNvSpPr/>
          <p:nvPr/>
        </p:nvSpPr>
        <p:spPr>
          <a:xfrm>
            <a:off x="2152650" y="1552594"/>
            <a:ext cx="771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-- Shows the relationship between the target and a feature.  </a:t>
            </a:r>
            <a:endParaRPr lang="nl-NL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EBF05-8138-417A-AD81-11D5D63963FF}"/>
              </a:ext>
            </a:extLst>
          </p:cNvPr>
          <p:cNvSpPr/>
          <p:nvPr/>
        </p:nvSpPr>
        <p:spPr>
          <a:xfrm>
            <a:off x="876300" y="528830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+mj-lt"/>
              </a:rPr>
              <a:t>Assumption:  the features in C are not correlated with the features in S</a:t>
            </a:r>
            <a:endParaRPr lang="nl-NL" sz="18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DED340-AF0A-4964-9C72-932C75A9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47" y="2301841"/>
            <a:ext cx="6809076" cy="7936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93B8C-52A4-4D8D-ADB4-8E5C9553C53D}"/>
              </a:ext>
            </a:extLst>
          </p:cNvPr>
          <p:cNvSpPr/>
          <p:nvPr/>
        </p:nvSpPr>
        <p:spPr>
          <a:xfrm>
            <a:off x="962025" y="3484512"/>
            <a:ext cx="754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Xs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 : the features of the partial dependence function </a:t>
            </a:r>
          </a:p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Xc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:  the other features used in the machine learning model 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Marginalizing the model output over the distribution of the features in set C,</a:t>
            </a:r>
            <a:endParaRPr lang="nl-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403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4956-EB3D-465C-9272-32D37E9FF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7DA15-D7DC-4634-A444-E9740F6E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7" y="1408505"/>
            <a:ext cx="8905425" cy="43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9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F648B2-7277-4EF3-8CB5-05DA55A6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973"/>
            <a:ext cx="9144000" cy="5354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4CA00-7C76-4EEB-8D86-9FFA862DEBBD}"/>
              </a:ext>
            </a:extLst>
          </p:cNvPr>
          <p:cNvSpPr txBox="1"/>
          <p:nvPr/>
        </p:nvSpPr>
        <p:spPr>
          <a:xfrm>
            <a:off x="571500" y="628850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8254FA-2B35-401D-90AE-678147EAD694}"/>
              </a:ext>
            </a:extLst>
          </p:cNvPr>
          <p:cNvCxnSpPr/>
          <p:nvPr/>
        </p:nvCxnSpPr>
        <p:spPr>
          <a:xfrm>
            <a:off x="790575" y="9429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BCB19-2F28-45EB-8C44-8B35647CCF46}"/>
              </a:ext>
            </a:extLst>
          </p:cNvPr>
          <p:cNvCxnSpPr/>
          <p:nvPr/>
        </p:nvCxnSpPr>
        <p:spPr>
          <a:xfrm>
            <a:off x="666750" y="942975"/>
            <a:ext cx="0" cy="5267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391D33-F836-4A39-A772-D3068B3A1FB3}"/>
              </a:ext>
            </a:extLst>
          </p:cNvPr>
          <p:cNvCxnSpPr>
            <a:cxnSpLocks/>
          </p:cNvCxnSpPr>
          <p:nvPr/>
        </p:nvCxnSpPr>
        <p:spPr>
          <a:xfrm flipV="1">
            <a:off x="4876800" y="2628901"/>
            <a:ext cx="0" cy="36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54419A-3CAC-4FE6-B144-16DF13D28D4B}"/>
              </a:ext>
            </a:extLst>
          </p:cNvPr>
          <p:cNvSpPr txBox="1"/>
          <p:nvPr/>
        </p:nvSpPr>
        <p:spPr>
          <a:xfrm>
            <a:off x="4591050" y="6289509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120000m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46D4B0-5457-4327-A155-B5EFABEB1B9C}"/>
              </a:ext>
            </a:extLst>
          </p:cNvPr>
          <p:cNvCxnSpPr>
            <a:cxnSpLocks/>
          </p:cNvCxnSpPr>
          <p:nvPr/>
        </p:nvCxnSpPr>
        <p:spPr>
          <a:xfrm flipV="1">
            <a:off x="8258175" y="4258177"/>
            <a:ext cx="0" cy="203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C470D8-1B8F-4F6C-8A0D-BC5059B8D809}"/>
              </a:ext>
            </a:extLst>
          </p:cNvPr>
          <p:cNvSpPr txBox="1"/>
          <p:nvPr/>
        </p:nvSpPr>
        <p:spPr>
          <a:xfrm>
            <a:off x="7915275" y="6288506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</a:t>
            </a:r>
            <a:r>
              <a:rPr lang="nl-NL" dirty="0"/>
              <a:t>000m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EBD44-5C85-483D-849F-BCF8AF3BD8D8}"/>
              </a:ext>
            </a:extLst>
          </p:cNvPr>
          <p:cNvSpPr txBox="1"/>
          <p:nvPr/>
        </p:nvSpPr>
        <p:spPr>
          <a:xfrm>
            <a:off x="857250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3DAB9-2F32-4A59-B017-CE206B6714D3}"/>
              </a:ext>
            </a:extLst>
          </p:cNvPr>
          <p:cNvSpPr txBox="1"/>
          <p:nvPr/>
        </p:nvSpPr>
        <p:spPr>
          <a:xfrm>
            <a:off x="4019550" y="414601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A5BC7-7612-4203-AB9D-6E948D39BC17}"/>
              </a:ext>
            </a:extLst>
          </p:cNvPr>
          <p:cNvSpPr txBox="1"/>
          <p:nvPr/>
        </p:nvSpPr>
        <p:spPr>
          <a:xfrm>
            <a:off x="6724651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F5427-55C9-453E-9E3C-A9111194C376}"/>
              </a:ext>
            </a:extLst>
          </p:cNvPr>
          <p:cNvSpPr txBox="1"/>
          <p:nvPr/>
        </p:nvSpPr>
        <p:spPr>
          <a:xfrm rot="5400000">
            <a:off x="7783415" y="1761639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12DC55-B6C9-42EF-8DFB-9DECCECAFAC0}"/>
              </a:ext>
            </a:extLst>
          </p:cNvPr>
          <p:cNvSpPr txBox="1"/>
          <p:nvPr/>
        </p:nvSpPr>
        <p:spPr>
          <a:xfrm rot="5400000">
            <a:off x="7783415" y="3537048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3B106-76B8-4057-9A77-F08803099EC8}"/>
              </a:ext>
            </a:extLst>
          </p:cNvPr>
          <p:cNvSpPr txBox="1"/>
          <p:nvPr/>
        </p:nvSpPr>
        <p:spPr>
          <a:xfrm rot="5400000">
            <a:off x="7773890" y="523513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61D9A-1DBD-4D11-9704-E5C9BEF028C5}"/>
              </a:ext>
            </a:extLst>
          </p:cNvPr>
          <p:cNvSpPr txBox="1"/>
          <p:nvPr/>
        </p:nvSpPr>
        <p:spPr>
          <a:xfrm>
            <a:off x="4152900" y="1392307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3F524D-72E4-411B-8736-70A2CE1410F4}"/>
              </a:ext>
            </a:extLst>
          </p:cNvPr>
          <p:cNvSpPr txBox="1"/>
          <p:nvPr/>
        </p:nvSpPr>
        <p:spPr>
          <a:xfrm>
            <a:off x="6753225" y="3167716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AF9FF-F168-45B3-BFB5-7CB4AE49D61F}"/>
              </a:ext>
            </a:extLst>
          </p:cNvPr>
          <p:cNvSpPr txBox="1"/>
          <p:nvPr/>
        </p:nvSpPr>
        <p:spPr>
          <a:xfrm>
            <a:off x="6667500" y="1574670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0.16</a:t>
            </a:r>
          </a:p>
        </p:txBody>
      </p:sp>
    </p:spTree>
    <p:extLst>
      <p:ext uri="{BB962C8B-B14F-4D97-AF65-F5344CB8AC3E}">
        <p14:creationId xmlns:p14="http://schemas.microsoft.com/office/powerpoint/2010/main" val="4055287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48ADE6-FB99-4EA0-B69E-24F441C9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73" y="3389677"/>
            <a:ext cx="4301592" cy="2654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36848E-9A05-4A5C-AAEF-37E2E2D2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18" y="1012900"/>
            <a:ext cx="4007798" cy="2473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4692C4-30C4-4B8A-80C6-E0A98F9C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4" y="3348371"/>
            <a:ext cx="4007799" cy="2473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C89468-0755-42D7-9C66-B51D1C75D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4" y="955616"/>
            <a:ext cx="4007798" cy="2473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9B6DE-0ED5-471A-9BC3-72EA723E5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089DE60-89F7-439C-862E-2DD0C2A664D6}"/>
              </a:ext>
            </a:extLst>
          </p:cNvPr>
          <p:cNvSpPr txBox="1">
            <a:spLocks/>
          </p:cNvSpPr>
          <p:nvPr/>
        </p:nvSpPr>
        <p:spPr>
          <a:xfrm>
            <a:off x="1466850" y="659206"/>
            <a:ext cx="6248401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Linear regression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55A91-5838-4B98-927A-8435F80BCD0C}"/>
              </a:ext>
            </a:extLst>
          </p:cNvPr>
          <p:cNvSpPr txBox="1"/>
          <p:nvPr/>
        </p:nvSpPr>
        <p:spPr>
          <a:xfrm>
            <a:off x="5706921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4991F-7D3F-48F0-B4C0-1FF36C8A09A8}"/>
              </a:ext>
            </a:extLst>
          </p:cNvPr>
          <p:cNvSpPr txBox="1"/>
          <p:nvPr/>
        </p:nvSpPr>
        <p:spPr>
          <a:xfrm>
            <a:off x="1205904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8188A-4B76-43C5-A7EA-2572C6535C57}"/>
              </a:ext>
            </a:extLst>
          </p:cNvPr>
          <p:cNvSpPr txBox="1"/>
          <p:nvPr/>
        </p:nvSpPr>
        <p:spPr>
          <a:xfrm>
            <a:off x="1402563" y="560755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7524-C60E-4904-ACBE-6966C070399C}"/>
              </a:ext>
            </a:extLst>
          </p:cNvPr>
          <p:cNvSpPr txBox="1"/>
          <p:nvPr/>
        </p:nvSpPr>
        <p:spPr>
          <a:xfrm rot="16200000">
            <a:off x="3233008" y="441106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30C17-2C87-4477-9C42-1D9BF4197DBD}"/>
              </a:ext>
            </a:extLst>
          </p:cNvPr>
          <p:cNvSpPr txBox="1"/>
          <p:nvPr/>
        </p:nvSpPr>
        <p:spPr>
          <a:xfrm>
            <a:off x="5373546" y="589048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54E33-70CB-49F4-A2FA-04568CBBC45D}"/>
              </a:ext>
            </a:extLst>
          </p:cNvPr>
          <p:cNvCxnSpPr>
            <a:cxnSpLocks/>
          </p:cNvCxnSpPr>
          <p:nvPr/>
        </p:nvCxnSpPr>
        <p:spPr>
          <a:xfrm flipH="1">
            <a:off x="4677435" y="4091438"/>
            <a:ext cx="186471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2A5B2C-4979-4403-915A-59CBE9581DF0}"/>
              </a:ext>
            </a:extLst>
          </p:cNvPr>
          <p:cNvCxnSpPr>
            <a:cxnSpLocks/>
          </p:cNvCxnSpPr>
          <p:nvPr/>
        </p:nvCxnSpPr>
        <p:spPr>
          <a:xfrm>
            <a:off x="6542149" y="4091438"/>
            <a:ext cx="0" cy="151611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19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2C14-D728-4054-8D05-EFBAD89F1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2DA5-5EEC-41C7-8839-AD0EFBD1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3" y="1322055"/>
            <a:ext cx="8868894" cy="513795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F2DF870-2369-4A56-A77D-422058E96A6C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Random forest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6089ED-A6D3-4574-ACCE-E709BFD4B31D}"/>
              </a:ext>
            </a:extLst>
          </p:cNvPr>
          <p:cNvCxnSpPr/>
          <p:nvPr/>
        </p:nvCxnSpPr>
        <p:spPr>
          <a:xfrm>
            <a:off x="1114425" y="32861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1679A6-1754-415E-B599-F4BFEC00581D}"/>
              </a:ext>
            </a:extLst>
          </p:cNvPr>
          <p:cNvSpPr txBox="1"/>
          <p:nvPr/>
        </p:nvSpPr>
        <p:spPr>
          <a:xfrm>
            <a:off x="952500" y="291926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40D85D-F27A-4BC5-8138-7F08B55AD811}"/>
              </a:ext>
            </a:extLst>
          </p:cNvPr>
          <p:cNvCxnSpPr/>
          <p:nvPr/>
        </p:nvCxnSpPr>
        <p:spPr>
          <a:xfrm>
            <a:off x="2771775" y="15335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270D11-7281-4E0C-8BC9-D732DE2512E8}"/>
              </a:ext>
            </a:extLst>
          </p:cNvPr>
          <p:cNvSpPr txBox="1"/>
          <p:nvPr/>
        </p:nvSpPr>
        <p:spPr>
          <a:xfrm>
            <a:off x="2390774" y="1165792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B6F630-0B00-4B03-AC9C-54D38ECE613B}"/>
              </a:ext>
            </a:extLst>
          </p:cNvPr>
          <p:cNvCxnSpPr/>
          <p:nvPr/>
        </p:nvCxnSpPr>
        <p:spPr>
          <a:xfrm>
            <a:off x="7820025" y="1543050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1BC77E-A1BB-4797-9D44-46F07DB42DC9}"/>
              </a:ext>
            </a:extLst>
          </p:cNvPr>
          <p:cNvSpPr txBox="1"/>
          <p:nvPr/>
        </p:nvSpPr>
        <p:spPr>
          <a:xfrm>
            <a:off x="7486656" y="1228955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416B-5D36-4001-8C09-103A8336387E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7729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AC103-A96D-4A9D-A188-95FCD1531494}"/>
              </a:ext>
            </a:extLst>
          </p:cNvPr>
          <p:cNvCxnSpPr>
            <a:cxnSpLocks/>
          </p:cNvCxnSpPr>
          <p:nvPr/>
        </p:nvCxnSpPr>
        <p:spPr>
          <a:xfrm flipH="1">
            <a:off x="4943475" y="350420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F955DB-426A-491D-B0A2-E645A6C39B64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215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6C6CBE-B8F0-4B8D-9D4A-E6D94AEF9A5D}"/>
              </a:ext>
            </a:extLst>
          </p:cNvPr>
          <p:cNvCxnSpPr>
            <a:cxnSpLocks/>
          </p:cNvCxnSpPr>
          <p:nvPr/>
        </p:nvCxnSpPr>
        <p:spPr>
          <a:xfrm>
            <a:off x="2619374" y="5143868"/>
            <a:ext cx="0" cy="85824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803F23-ED68-4D35-9B63-3C184028E5BF}"/>
              </a:ext>
            </a:extLst>
          </p:cNvPr>
          <p:cNvCxnSpPr>
            <a:cxnSpLocks/>
          </p:cNvCxnSpPr>
          <p:nvPr/>
        </p:nvCxnSpPr>
        <p:spPr>
          <a:xfrm flipH="1">
            <a:off x="571500" y="514386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B2302C-19ED-4A05-80A7-288660D109E8}"/>
              </a:ext>
            </a:extLst>
          </p:cNvPr>
          <p:cNvSpPr txBox="1"/>
          <p:nvPr/>
        </p:nvSpPr>
        <p:spPr>
          <a:xfrm>
            <a:off x="457201" y="1218582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4A8A3-B965-492E-8AEE-C96F02E7FA6A}"/>
              </a:ext>
            </a:extLst>
          </p:cNvPr>
          <p:cNvSpPr txBox="1"/>
          <p:nvPr/>
        </p:nvSpPr>
        <p:spPr>
          <a:xfrm>
            <a:off x="4943475" y="120905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00A71A-9D4B-46F4-97F0-2FD0EC5AF878}"/>
              </a:ext>
            </a:extLst>
          </p:cNvPr>
          <p:cNvSpPr txBox="1"/>
          <p:nvPr/>
        </p:nvSpPr>
        <p:spPr>
          <a:xfrm>
            <a:off x="1911953" y="450271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B4009-CD5C-4EBC-9695-69CE349FA08C}"/>
              </a:ext>
            </a:extLst>
          </p:cNvPr>
          <p:cNvSpPr txBox="1"/>
          <p:nvPr/>
        </p:nvSpPr>
        <p:spPr>
          <a:xfrm>
            <a:off x="5845547" y="453776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099F0-519D-4D34-912A-C07B048A6AD6}"/>
              </a:ext>
            </a:extLst>
          </p:cNvPr>
          <p:cNvSpPr txBox="1"/>
          <p:nvPr/>
        </p:nvSpPr>
        <p:spPr>
          <a:xfrm rot="16200000">
            <a:off x="3623745" y="3556688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3ECEB-E46E-4579-9724-86F39EDCDEAF}"/>
              </a:ext>
            </a:extLst>
          </p:cNvPr>
          <p:cNvSpPr txBox="1"/>
          <p:nvPr/>
        </p:nvSpPr>
        <p:spPr>
          <a:xfrm>
            <a:off x="1638299" y="6204614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2417CD-CF82-44FB-AFAE-0997E9676232}"/>
              </a:ext>
            </a:extLst>
          </p:cNvPr>
          <p:cNvSpPr txBox="1"/>
          <p:nvPr/>
        </p:nvSpPr>
        <p:spPr>
          <a:xfrm rot="16200000">
            <a:off x="-780437" y="52641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4D8E9-A79F-4628-AD96-2C3C73543C96}"/>
              </a:ext>
            </a:extLst>
          </p:cNvPr>
          <p:cNvSpPr txBox="1"/>
          <p:nvPr/>
        </p:nvSpPr>
        <p:spPr>
          <a:xfrm>
            <a:off x="4459254" y="4905509"/>
            <a:ext cx="44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  <a:endParaRPr lang="nl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4AC2A-C6A4-4A76-B65D-8E02554DACAA}"/>
              </a:ext>
            </a:extLst>
          </p:cNvPr>
          <p:cNvSpPr txBox="1"/>
          <p:nvPr/>
        </p:nvSpPr>
        <p:spPr>
          <a:xfrm>
            <a:off x="839295" y="6179826"/>
            <a:ext cx="75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</a:t>
            </a:r>
            <a:endParaRPr lang="nl-NL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3F003D-545C-4FFA-A122-FE88D5143F3D}"/>
              </a:ext>
            </a:extLst>
          </p:cNvPr>
          <p:cNvCxnSpPr>
            <a:cxnSpLocks/>
          </p:cNvCxnSpPr>
          <p:nvPr/>
        </p:nvCxnSpPr>
        <p:spPr>
          <a:xfrm>
            <a:off x="1214826" y="6002110"/>
            <a:ext cx="0" cy="190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31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D7CDF-5567-491C-9ADF-073E834696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24905" y="647923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8FF4C-C5B4-40E6-9C69-85855387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729035"/>
            <a:ext cx="8896350" cy="4626102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964F4DD3-1177-481F-9B09-875D60CA72A9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stochastic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20724-06B9-4EFC-8694-9778B233D2DD}"/>
              </a:ext>
            </a:extLst>
          </p:cNvPr>
          <p:cNvCxnSpPr>
            <a:cxnSpLocks/>
          </p:cNvCxnSpPr>
          <p:nvPr/>
        </p:nvCxnSpPr>
        <p:spPr>
          <a:xfrm>
            <a:off x="1114425" y="4293791"/>
            <a:ext cx="0" cy="1753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0B7342-E6DA-41C8-ACA0-20A6F7F55FA8}"/>
              </a:ext>
            </a:extLst>
          </p:cNvPr>
          <p:cNvSpPr txBox="1"/>
          <p:nvPr/>
        </p:nvSpPr>
        <p:spPr>
          <a:xfrm>
            <a:off x="942975" y="3950692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E8C835-A8F4-4394-AD20-F1FF33B7377D}"/>
              </a:ext>
            </a:extLst>
          </p:cNvPr>
          <p:cNvCxnSpPr>
            <a:cxnSpLocks/>
          </p:cNvCxnSpPr>
          <p:nvPr/>
        </p:nvCxnSpPr>
        <p:spPr>
          <a:xfrm>
            <a:off x="2771775" y="1972667"/>
            <a:ext cx="0" cy="177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910100-53CD-482E-8EA0-5C09CCABA037}"/>
              </a:ext>
            </a:extLst>
          </p:cNvPr>
          <p:cNvSpPr txBox="1"/>
          <p:nvPr/>
        </p:nvSpPr>
        <p:spPr>
          <a:xfrm>
            <a:off x="2390774" y="1604934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21414B-6043-4946-9E7F-A1E8CCD78E64}"/>
              </a:ext>
            </a:extLst>
          </p:cNvPr>
          <p:cNvCxnSpPr>
            <a:cxnSpLocks/>
          </p:cNvCxnSpPr>
          <p:nvPr/>
        </p:nvCxnSpPr>
        <p:spPr>
          <a:xfrm>
            <a:off x="7972425" y="1972667"/>
            <a:ext cx="0" cy="176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6DFE7E-8F69-44E1-A323-4F7F517557E5}"/>
              </a:ext>
            </a:extLst>
          </p:cNvPr>
          <p:cNvSpPr txBox="1"/>
          <p:nvPr/>
        </p:nvSpPr>
        <p:spPr>
          <a:xfrm>
            <a:off x="7696207" y="1602233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867C4F-2A81-4000-BF0F-E18A980D1A44}"/>
              </a:ext>
            </a:extLst>
          </p:cNvPr>
          <p:cNvCxnSpPr>
            <a:cxnSpLocks/>
          </p:cNvCxnSpPr>
          <p:nvPr/>
        </p:nvCxnSpPr>
        <p:spPr>
          <a:xfrm>
            <a:off x="7181850" y="4628158"/>
            <a:ext cx="0" cy="14192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622677-A07C-48E4-B49B-0FB41F4C4E8E}"/>
              </a:ext>
            </a:extLst>
          </p:cNvPr>
          <p:cNvCxnSpPr>
            <a:cxnSpLocks/>
          </p:cNvCxnSpPr>
          <p:nvPr/>
        </p:nvCxnSpPr>
        <p:spPr>
          <a:xfrm flipH="1">
            <a:off x="5010151" y="4628158"/>
            <a:ext cx="220027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041E3E-506E-4625-8CC7-AFCD8419BED4}"/>
              </a:ext>
            </a:extLst>
          </p:cNvPr>
          <p:cNvSpPr txBox="1"/>
          <p:nvPr/>
        </p:nvSpPr>
        <p:spPr>
          <a:xfrm>
            <a:off x="428625" y="157514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01DBA-EAEA-4109-9157-F7B64F3DFAC8}"/>
              </a:ext>
            </a:extLst>
          </p:cNvPr>
          <p:cNvSpPr txBox="1"/>
          <p:nvPr/>
        </p:nvSpPr>
        <p:spPr>
          <a:xfrm>
            <a:off x="4919664" y="1573933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24AE96-8B4F-45D9-ABEB-039CAADB2447}"/>
              </a:ext>
            </a:extLst>
          </p:cNvPr>
          <p:cNvSpPr txBox="1"/>
          <p:nvPr/>
        </p:nvSpPr>
        <p:spPr>
          <a:xfrm>
            <a:off x="428624" y="623657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C1288-250E-4EF4-BDB1-2973A6A078D2}"/>
              </a:ext>
            </a:extLst>
          </p:cNvPr>
          <p:cNvSpPr txBox="1"/>
          <p:nvPr/>
        </p:nvSpPr>
        <p:spPr>
          <a:xfrm>
            <a:off x="6429377" y="62365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D5F93-14EE-41A7-9929-C7D6B7A0BD2E}"/>
              </a:ext>
            </a:extLst>
          </p:cNvPr>
          <p:cNvSpPr txBox="1"/>
          <p:nvPr/>
        </p:nvSpPr>
        <p:spPr>
          <a:xfrm rot="16200000">
            <a:off x="3638551" y="4882281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539968-DFDD-4217-BE99-7B730380C04A}"/>
              </a:ext>
            </a:extLst>
          </p:cNvPr>
          <p:cNvSpPr/>
          <p:nvPr/>
        </p:nvSpPr>
        <p:spPr>
          <a:xfrm rot="5400000">
            <a:off x="6786455" y="5919201"/>
            <a:ext cx="133561" cy="7143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303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7946"/>
            <a:ext cx="7886700" cy="994172"/>
          </a:xfrm>
        </p:spPr>
        <p:txBody>
          <a:bodyPr/>
          <a:lstStyle/>
          <a:p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Predicting air pollution and analyzing the sources. </a:t>
            </a:r>
            <a:endParaRPr lang="nl-NL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/>
              <p:nvPr/>
            </p:nvSpPr>
            <p:spPr>
              <a:xfrm>
                <a:off x="2151777" y="2218704"/>
                <a:ext cx="5060738" cy="49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+⋯+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nl-NL" sz="27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35" y="1815272"/>
                <a:ext cx="6747651" cy="6401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5E9DC3-26E9-4DBF-AC10-BD5AC6AF1FA4}"/>
              </a:ext>
            </a:extLst>
          </p:cNvPr>
          <p:cNvSpPr txBox="1"/>
          <p:nvPr/>
        </p:nvSpPr>
        <p:spPr>
          <a:xfrm>
            <a:off x="1603169" y="3027902"/>
            <a:ext cx="173413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Sensor measurements: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Ground station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Mobil sensors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B75-8522-4917-98BF-6F2A95D40F4B}"/>
              </a:ext>
            </a:extLst>
          </p:cNvPr>
          <p:cNvSpPr txBox="1"/>
          <p:nvPr/>
        </p:nvSpPr>
        <p:spPr>
          <a:xfrm>
            <a:off x="6091456" y="3033494"/>
            <a:ext cx="156827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Geospatial predictors: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Population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Road density 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2EA99-702B-4CB5-8A8A-9C3A7333930D}"/>
              </a:ext>
            </a:extLst>
          </p:cNvPr>
          <p:cNvSpPr txBox="1"/>
          <p:nvPr/>
        </p:nvSpPr>
        <p:spPr>
          <a:xfrm>
            <a:off x="3556467" y="3047945"/>
            <a:ext cx="199669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Atmospheric Remote sensing measurements: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OMI (25 km)</a:t>
            </a:r>
          </a:p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(5.5 km)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FB6393-73F3-4882-8A47-D1536ECF30AB}"/>
              </a:ext>
            </a:extLst>
          </p:cNvPr>
          <p:cNvSpPr/>
          <p:nvPr/>
        </p:nvSpPr>
        <p:spPr>
          <a:xfrm>
            <a:off x="1484269" y="3002035"/>
            <a:ext cx="1788682" cy="17837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222B9-9BC7-4530-BE2D-4CF1AD186427}"/>
              </a:ext>
            </a:extLst>
          </p:cNvPr>
          <p:cNvSpPr/>
          <p:nvPr/>
        </p:nvSpPr>
        <p:spPr>
          <a:xfrm>
            <a:off x="3515376" y="3002035"/>
            <a:ext cx="1973429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3F654-A177-4567-B509-80D695F8BE3A}"/>
              </a:ext>
            </a:extLst>
          </p:cNvPr>
          <p:cNvSpPr/>
          <p:nvPr/>
        </p:nvSpPr>
        <p:spPr>
          <a:xfrm>
            <a:off x="6045706" y="2981675"/>
            <a:ext cx="1821071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9CA2AD-6F8B-4FD9-BCF1-3EF8A4A2F84D}"/>
              </a:ext>
            </a:extLst>
          </p:cNvPr>
          <p:cNvCxnSpPr/>
          <p:nvPr/>
        </p:nvCxnSpPr>
        <p:spPr>
          <a:xfrm>
            <a:off x="237618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0BE11C-ED3A-431C-AE9F-C46783F1E58C}"/>
              </a:ext>
            </a:extLst>
          </p:cNvPr>
          <p:cNvCxnSpPr/>
          <p:nvPr/>
        </p:nvCxnSpPr>
        <p:spPr>
          <a:xfrm>
            <a:off x="403720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E7BB20-AE60-474C-8A16-71533306EB97}"/>
              </a:ext>
            </a:extLst>
          </p:cNvPr>
          <p:cNvCxnSpPr>
            <a:cxnSpLocks/>
          </p:cNvCxnSpPr>
          <p:nvPr/>
        </p:nvCxnSpPr>
        <p:spPr>
          <a:xfrm>
            <a:off x="6818153" y="2676298"/>
            <a:ext cx="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0A1B-E64A-42D1-BB83-30B096796386}"/>
              </a:ext>
            </a:extLst>
          </p:cNvPr>
          <p:cNvCxnSpPr>
            <a:cxnSpLocks/>
          </p:cNvCxnSpPr>
          <p:nvPr/>
        </p:nvCxnSpPr>
        <p:spPr>
          <a:xfrm flipH="1">
            <a:off x="4496499" y="2668496"/>
            <a:ext cx="626612" cy="31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1E0B51-9E33-459C-99D1-2FB61B2E9778}"/>
              </a:ext>
            </a:extLst>
          </p:cNvPr>
          <p:cNvCxnSpPr>
            <a:cxnSpLocks/>
          </p:cNvCxnSpPr>
          <p:nvPr/>
        </p:nvCxnSpPr>
        <p:spPr>
          <a:xfrm>
            <a:off x="5981350" y="2624942"/>
            <a:ext cx="799052" cy="35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128632" y="1193153"/>
            <a:ext cx="3478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Land use regression (LUR) 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640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predicting and results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16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57" r="28458" b="1481"/>
          <a:stretch/>
        </p:blipFill>
        <p:spPr>
          <a:xfrm>
            <a:off x="4001888" y="3580999"/>
            <a:ext cx="4248854" cy="20463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6465820" y="1741932"/>
            <a:ext cx="1290738" cy="969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nl-NL" altLang="zh-CN" sz="1800" dirty="0"/>
          </a:p>
          <a:p>
            <a:pPr fontAlgn="base"/>
            <a:r>
              <a:rPr lang="nl-NL" altLang="zh-CN" sz="1800" dirty="0"/>
              <a:t> </a:t>
            </a:r>
          </a:p>
          <a:p>
            <a:pPr fontAlgn="base"/>
            <a:r>
              <a:rPr lang="nl-NL" altLang="zh-CN" sz="2100" dirty="0">
                <a:latin typeface="+mj-lt"/>
              </a:rPr>
              <a:t>Germany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5924361" y="3231699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7721229" y="3231699"/>
            <a:ext cx="804627" cy="2487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18D18-49CB-4C55-9D1B-BEAA0D1E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5" y="907156"/>
            <a:ext cx="5129254" cy="514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67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AD50C3-FC58-4AAA-8BB6-6BD19A578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0" t="1101" b="-1"/>
          <a:stretch/>
        </p:blipFill>
        <p:spPr>
          <a:xfrm>
            <a:off x="2516697" y="1710505"/>
            <a:ext cx="4235526" cy="42902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8BE100-DFAD-4CAC-B2C6-30AAC385C253}"/>
              </a:ext>
            </a:extLst>
          </p:cNvPr>
          <p:cNvSpPr/>
          <p:nvPr/>
        </p:nvSpPr>
        <p:spPr>
          <a:xfrm>
            <a:off x="4001782" y="1156015"/>
            <a:ext cx="136608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100" dirty="0">
                <a:latin typeface="+mj-lt"/>
                <a:cs typeface="Calibri" panose="020F0502020204030204" pitchFamily="34" charset="0"/>
              </a:rPr>
              <a:t> Germany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C554A-DF8E-4203-BDCF-D7BCD3567239}"/>
              </a:ext>
            </a:extLst>
          </p:cNvPr>
          <p:cNvSpPr txBox="1"/>
          <p:nvPr/>
        </p:nvSpPr>
        <p:spPr>
          <a:xfrm>
            <a:off x="7078211" y="2828089"/>
            <a:ext cx="1837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RMSE: root mean squared error</a:t>
            </a:r>
          </a:p>
          <a:p>
            <a:r>
              <a:rPr lang="nl-NL" sz="1050" dirty="0"/>
              <a:t>MAE: mean absolute error</a:t>
            </a:r>
          </a:p>
          <a:p>
            <a:r>
              <a:rPr lang="nl-NL" sz="1050" dirty="0"/>
              <a:t>IQR: interquartile range</a:t>
            </a:r>
          </a:p>
          <a:p>
            <a:endParaRPr lang="nl-NL" sz="1050" dirty="0"/>
          </a:p>
          <a:p>
            <a:r>
              <a:rPr lang="nl-NL" sz="1050" dirty="0"/>
              <a:t>LM: Multiple linear regression</a:t>
            </a:r>
          </a:p>
          <a:p>
            <a:r>
              <a:rPr lang="nl-NL" sz="1050" dirty="0"/>
              <a:t>RF: random forest</a:t>
            </a:r>
          </a:p>
          <a:p>
            <a:r>
              <a:rPr lang="nl-NL" sz="1050" dirty="0"/>
              <a:t>SGB: Stochastic gradient boosting</a:t>
            </a:r>
          </a:p>
          <a:p>
            <a:r>
              <a:rPr lang="nl-NL" sz="1050" dirty="0"/>
              <a:t>XGB: xgboost</a:t>
            </a:r>
          </a:p>
          <a:p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488469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4D68F8-E278-410B-AF76-CC0EDE1259A6}"/>
              </a:ext>
            </a:extLst>
          </p:cNvPr>
          <p:cNvGraphicFramePr>
            <a:graphicFrameLocks noGrp="1"/>
          </p:cNvGraphicFramePr>
          <p:nvPr/>
        </p:nvGraphicFramePr>
        <p:xfrm>
          <a:off x="4937578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r>
                        <a:rPr lang="nl-NL" sz="1200" dirty="0"/>
                        <a:t>Global model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427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Forest*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B349C2-97FD-4B3E-AF21-08CF57ED994F}"/>
              </a:ext>
            </a:extLst>
          </p:cNvPr>
          <p:cNvGraphicFramePr>
            <a:graphicFrameLocks noGrp="1"/>
          </p:cNvGraphicFramePr>
          <p:nvPr/>
        </p:nvGraphicFramePr>
        <p:xfrm>
          <a:off x="2793414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nl-NL" sz="1200" dirty="0"/>
                        <a:t>National model of Germany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3909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Primary road 25m,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25m,  50 m, 100 m, 300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 road 25m,  50 m, 100 m, 300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</a:t>
                      </a: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road 25m, </a:t>
                      </a:r>
                      <a:r>
                        <a:rPr lang="nl-NL" sz="1200" dirty="0"/>
                        <a:t>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100 m, 300m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2492B6F-A6DE-457C-98C8-B5AD9F52971B}"/>
              </a:ext>
            </a:extLst>
          </p:cNvPr>
          <p:cNvSpPr/>
          <p:nvPr/>
        </p:nvSpPr>
        <p:spPr>
          <a:xfrm>
            <a:off x="2703545" y="1330085"/>
            <a:ext cx="3736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Important emition-related variables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F5602-1330-4548-AD8D-B8BC2E2AF7AB}"/>
              </a:ext>
            </a:extLst>
          </p:cNvPr>
          <p:cNvSpPr txBox="1"/>
          <p:nvPr/>
        </p:nvSpPr>
        <p:spPr>
          <a:xfrm>
            <a:off x="4937578" y="2795099"/>
            <a:ext cx="2340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*Highway 100 m ranked 26</a:t>
            </a:r>
          </a:p>
        </p:txBody>
      </p:sp>
    </p:spTree>
    <p:extLst>
      <p:ext uri="{BB962C8B-B14F-4D97-AF65-F5344CB8AC3E}">
        <p14:creationId xmlns:p14="http://schemas.microsoft.com/office/powerpoint/2010/main" val="999413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2858D-6B03-479E-B2BC-7763CF66A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9" t="14744" r="24438" b="7087"/>
          <a:stretch/>
        </p:blipFill>
        <p:spPr>
          <a:xfrm>
            <a:off x="5754203" y="2478712"/>
            <a:ext cx="2529281" cy="2890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EE2FBF-452F-4511-A247-6CBF760C3F50}"/>
              </a:ext>
            </a:extLst>
          </p:cNvPr>
          <p:cNvSpPr/>
          <p:nvPr/>
        </p:nvSpPr>
        <p:spPr>
          <a:xfrm>
            <a:off x="6334922" y="1679207"/>
            <a:ext cx="225455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1800" dirty="0"/>
              <a:t> </a:t>
            </a:r>
            <a:r>
              <a:rPr lang="nl-NL" altLang="zh-CN" sz="2100" dirty="0">
                <a:latin typeface="+mj-lt"/>
              </a:rPr>
              <a:t>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78E17B-1A2F-41E2-90B8-4BB78057F46D}"/>
              </a:ext>
            </a:extLst>
          </p:cNvPr>
          <p:cNvSpPr/>
          <p:nvPr/>
        </p:nvSpPr>
        <p:spPr>
          <a:xfrm>
            <a:off x="6214217" y="4542189"/>
            <a:ext cx="804627" cy="248758"/>
          </a:xfrm>
          <a:prstGeom prst="rect">
            <a:avLst/>
          </a:prstGeom>
          <a:solidFill>
            <a:srgbClr val="F57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highway</a:t>
            </a:r>
            <a:endParaRPr lang="nl-NL" sz="105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CDF59-BEC9-4B51-9E7D-2A6AB1668BCA}"/>
              </a:ext>
            </a:extLst>
          </p:cNvPr>
          <p:cNvSpPr/>
          <p:nvPr/>
        </p:nvSpPr>
        <p:spPr>
          <a:xfrm>
            <a:off x="8111491" y="3180243"/>
            <a:ext cx="804627" cy="2487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CDB4F-FA19-45C5-ADB5-6BF3A0B20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6"/>
          <a:stretch/>
        </p:blipFill>
        <p:spPr>
          <a:xfrm>
            <a:off x="-64707" y="938732"/>
            <a:ext cx="55511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2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01C651-F697-4A0E-AC58-525E8E2F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905" y="2969431"/>
            <a:ext cx="3017522" cy="2259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44843-DEA8-4A7C-8BBD-F79D8330D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300" y="857250"/>
            <a:ext cx="5725205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C1B332-B230-43A8-A93C-DAC124631296}"/>
              </a:ext>
            </a:extLst>
          </p:cNvPr>
          <p:cNvSpPr/>
          <p:nvPr/>
        </p:nvSpPr>
        <p:spPr>
          <a:xfrm>
            <a:off x="6066457" y="2845051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594D3-7B2F-4980-838D-B18BB395BC66}"/>
              </a:ext>
            </a:extLst>
          </p:cNvPr>
          <p:cNvSpPr/>
          <p:nvPr/>
        </p:nvSpPr>
        <p:spPr>
          <a:xfrm>
            <a:off x="6278647" y="172838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altLang="zh-CN" sz="1800" dirty="0"/>
              <a:t> Spain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CA697-0FFD-4C72-A31E-776BC9A7D716}"/>
              </a:ext>
            </a:extLst>
          </p:cNvPr>
          <p:cNvSpPr/>
          <p:nvPr/>
        </p:nvSpPr>
        <p:spPr>
          <a:xfrm>
            <a:off x="8245113" y="4630460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3923883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3F7F8F-5B53-4C91-B8E7-836056A2E48D}"/>
              </a:ext>
            </a:extLst>
          </p:cNvPr>
          <p:cNvSpPr/>
          <p:nvPr/>
        </p:nvSpPr>
        <p:spPr>
          <a:xfrm>
            <a:off x="6008615" y="1540737"/>
            <a:ext cx="25808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100" dirty="0">
                <a:latin typeface="+mj-lt"/>
              </a:rPr>
              <a:t>Random Forest</a:t>
            </a:r>
          </a:p>
          <a:p>
            <a:pPr fontAlgn="base"/>
            <a:r>
              <a:rPr lang="nl-NL" altLang="zh-CN" sz="2100" dirty="0">
                <a:latin typeface="+mj-lt"/>
              </a:rPr>
              <a:t>Prediction: China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BA05C-B4DD-4274-944F-B9BDEEC0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54" y="899718"/>
            <a:ext cx="4768768" cy="514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40615-DBA4-454D-9048-1F54C0F9E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7" t="15322" r="26304" b="3787"/>
          <a:stretch/>
        </p:blipFill>
        <p:spPr>
          <a:xfrm>
            <a:off x="6008615" y="2840395"/>
            <a:ext cx="1902537" cy="264674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B84200-3B0C-4EB9-860D-B4C53010A184}"/>
              </a:ext>
            </a:extLst>
          </p:cNvPr>
          <p:cNvSpPr/>
          <p:nvPr/>
        </p:nvSpPr>
        <p:spPr>
          <a:xfrm>
            <a:off x="7704817" y="3861675"/>
            <a:ext cx="804627" cy="24875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4043E-2921-4CFE-8AE0-3A3BA90779D7}"/>
              </a:ext>
            </a:extLst>
          </p:cNvPr>
          <p:cNvSpPr/>
          <p:nvPr/>
        </p:nvSpPr>
        <p:spPr>
          <a:xfrm>
            <a:off x="5536229" y="3612917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E3BED4-23EF-42C2-99B2-8DA7B789E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660" b="13544"/>
          <a:stretch/>
        </p:blipFill>
        <p:spPr>
          <a:xfrm>
            <a:off x="343559" y="4335078"/>
            <a:ext cx="990087" cy="4687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50A9CA-B99E-4931-A9EF-0B7644446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68" r="34750" b="13544"/>
          <a:stretch/>
        </p:blipFill>
        <p:spPr>
          <a:xfrm>
            <a:off x="343559" y="4857274"/>
            <a:ext cx="1472269" cy="4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7CB6E-7D64-4940-8726-0B1D65813C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172795-DEDD-407D-AE87-6E29392A0C98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5443940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56A0DA-D922-434A-A39C-C43BD4072B86}"/>
              </a:ext>
            </a:extLst>
          </p:cNvPr>
          <p:cNvSpPr txBox="1"/>
          <p:nvPr/>
        </p:nvSpPr>
        <p:spPr>
          <a:xfrm>
            <a:off x="6858000" y="5462906"/>
            <a:ext cx="139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Global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2E7217-0C9E-45D8-AFB8-D26C3746BAC0}"/>
              </a:ext>
            </a:extLst>
          </p:cNvPr>
          <p:cNvSpPr/>
          <p:nvPr/>
        </p:nvSpPr>
        <p:spPr>
          <a:xfrm>
            <a:off x="3833227" y="1165453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9CBB8-AABE-4465-9D99-1CC0D98BB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7" r="541" b="3242"/>
          <a:stretch/>
        </p:blipFill>
        <p:spPr>
          <a:xfrm>
            <a:off x="1296099" y="1705725"/>
            <a:ext cx="6395033" cy="35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7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FB592-AC14-4A81-AB21-43C2EBE4AC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56046C-BBB2-4E83-9A20-34A031C04676}"/>
              </a:ext>
            </a:extLst>
          </p:cNvPr>
          <p:cNvGraphicFramePr>
            <a:graphicFrameLocks noGrp="1"/>
          </p:cNvGraphicFramePr>
          <p:nvPr/>
        </p:nvGraphicFramePr>
        <p:xfrm>
          <a:off x="1023228" y="5784299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C479A85-F695-4B7E-A8E7-71BA3702E199}"/>
              </a:ext>
            </a:extLst>
          </p:cNvPr>
          <p:cNvSpPr/>
          <p:nvPr/>
        </p:nvSpPr>
        <p:spPr>
          <a:xfrm>
            <a:off x="3721715" y="560125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534EC-7A15-4596-986B-AAB8E1FF4ECA}"/>
              </a:ext>
            </a:extLst>
          </p:cNvPr>
          <p:cNvSpPr txBox="1"/>
          <p:nvPr/>
        </p:nvSpPr>
        <p:spPr>
          <a:xfrm>
            <a:off x="7149166" y="6053342"/>
            <a:ext cx="941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Germany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6DF27-987F-41DF-B6C5-55F7CC2F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43" y="1085307"/>
            <a:ext cx="7495190" cy="42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17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88E31-040F-486C-AC11-F30E2FCB0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AEED371-0058-4991-8097-6BCD260FA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 t="46066" r="49049" b="6330"/>
          <a:stretch/>
        </p:blipFill>
        <p:spPr bwMode="auto">
          <a:xfrm>
            <a:off x="5809786" y="2323226"/>
            <a:ext cx="2116478" cy="18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1EF06B-DAE2-4993-A9EE-575A50A84591}"/>
              </a:ext>
            </a:extLst>
          </p:cNvPr>
          <p:cNvSpPr/>
          <p:nvPr/>
        </p:nvSpPr>
        <p:spPr>
          <a:xfrm>
            <a:off x="1986308" y="4695797"/>
            <a:ext cx="21194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/>
              <a:t>http://rpubs.com/menglu/473973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EB3A8FD-517F-4D19-AA29-4CAA07C71637}"/>
              </a:ext>
            </a:extLst>
          </p:cNvPr>
          <p:cNvSpPr txBox="1">
            <a:spLocks/>
          </p:cNvSpPr>
          <p:nvPr/>
        </p:nvSpPr>
        <p:spPr>
          <a:xfrm>
            <a:off x="1482954" y="1242441"/>
            <a:ext cx="5915025" cy="35272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Using random forest for Geostatistic-like interpolation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CCF55-DD5E-410B-A9B3-0E8A3E4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3" y="2393104"/>
            <a:ext cx="2740780" cy="183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2D2A65-562C-4CB2-A99D-BD86D2424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8"/>
          <a:stretch/>
        </p:blipFill>
        <p:spPr>
          <a:xfrm>
            <a:off x="2706482" y="2347724"/>
            <a:ext cx="2798634" cy="17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0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25 m buffer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9091" t="-142500" r="-4278" b="-17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A34C4C-34F1-4B1A-938D-BD48C12004E1}"/>
              </a:ext>
            </a:extLst>
          </p:cNvPr>
          <p:cNvSpPr/>
          <p:nvPr/>
        </p:nvSpPr>
        <p:spPr>
          <a:xfrm>
            <a:off x="5538745" y="3017505"/>
            <a:ext cx="3460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1000 m buffer</a:t>
            </a:r>
            <a:endParaRPr lang="nl-NL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382683" y="1323900"/>
            <a:ext cx="1802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Road density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199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0947" y="747133"/>
          <a:ext cx="7504770" cy="5397190"/>
        </p:xfrm>
        <a:graphic>
          <a:graphicData uri="http://schemas.openxmlformats.org/drawingml/2006/table">
            <a:tbl>
              <a:tblPr firstRow="1" firstCol="1" bandRow="1"/>
              <a:tblGrid>
                <a:gridCol w="250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Road 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length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 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Industrial area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Population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http://www.integrated-assessment.eu/eu/index.html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Elevation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2"/>
                        </a:rPr>
                        <a:t>https://www2.jpl.nasa.gov/srtm/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Wind speed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Temperature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TROPOMI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http://www.tropomi.nl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NO2 Surface product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fizz.phys.dal.ca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/~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atmos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martin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/?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page_id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=232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08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mirador.gsfc.nasa.gov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cgi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-bin/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presentNavigation.pl?tree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project&amp;dataset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=OMNO2d.003&amp;project=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OMI&amp;dataGroup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=L3_V003&amp;version=003&amp;CGISESSID=57642d429543194f1007d9b91bfab0ae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0420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1015" y="1131826"/>
            <a:ext cx="795081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nrounds</a:t>
            </a:r>
            <a:r>
              <a:rPr lang="en-US" sz="1800" dirty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maximum number of iterations.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Eta: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learning rate,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must be supported by increase in </a:t>
            </a:r>
            <a:r>
              <a:rPr lang="en-US" sz="1800" dirty="0" err="1"/>
              <a:t>nrounds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max_depth</a:t>
            </a:r>
            <a:r>
              <a:rPr lang="en-US" sz="1800" dirty="0"/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controls the depth of the tree. Larger data sets require deep trees to learn the rules from data.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Gamma: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Controls regularization (or prevents </a:t>
            </a:r>
            <a:r>
              <a:rPr lang="en-US" sz="1800" dirty="0" err="1"/>
              <a:t>overfitting</a:t>
            </a:r>
            <a:r>
              <a:rPr lang="en-US" sz="1800" dirty="0"/>
              <a:t>). 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Higher the value, higher the regularization. Regularization means penalizing large coefficients which don't improve the model's performance.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If you see train error &gt;&gt;  test error, bring gamma into action.</a:t>
            </a:r>
          </a:p>
          <a:p>
            <a:r>
              <a:rPr lang="en-US" sz="1800" dirty="0"/>
              <a:t>Norms: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L1 norm (alpha) and L2 norm (lambda)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097519" y="467900"/>
            <a:ext cx="2565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/>
              <a:t>Hyperparameters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5742191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25 m buffer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9091" t="-142500" r="-4278" b="-17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A34C4C-34F1-4B1A-938D-BD48C12004E1}"/>
              </a:ext>
            </a:extLst>
          </p:cNvPr>
          <p:cNvSpPr/>
          <p:nvPr/>
        </p:nvSpPr>
        <p:spPr>
          <a:xfrm>
            <a:off x="5538745" y="3017505"/>
            <a:ext cx="3460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1000 m buffer</a:t>
            </a:r>
            <a:endParaRPr lang="nl-NL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382683" y="1323900"/>
            <a:ext cx="2626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Buffered predictors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69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C:\0_Profession\PostDoc\2019\projects\presentations\CCSS\pics\9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62" y="1705257"/>
            <a:ext cx="6188952" cy="213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0_Profession\PostDoc\2019\projects\presentations\CCSS\pics\9_cnn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66043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0_Profession\PostDoc\2019\projects\presentations\CCSS\pics\9_cnn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57879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0_Profession\PostDoc\2019\projects\presentations\CCSS\pics\9_cnn0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56915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lated image"/>
          <p:cNvPicPr>
            <a:picLocks noChangeAspect="1" noChangeArrowheads="1" noCrop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80" y="3919353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i.stack.imgur.com/f2RiP.gif"/>
          <p:cNvPicPr>
            <a:picLocks noChangeAspect="1" noChangeArrowheads="1" noCrop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68" y="4535906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0_Profession\PostDoc\2019\projects\presentations\CCSS\pics\9_cnn0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6903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0_Profession\PostDoc\2019\projects\presentations\CCSS\pics\9_cnn0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0_Profession\PostDoc\2019\projects\presentations\CCSS\pics\9_cnn0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998BC8-1CB4-B547-8EB1-32E06391AB69}"/>
              </a:ext>
            </a:extLst>
          </p:cNvPr>
          <p:cNvSpPr/>
          <p:nvPr/>
        </p:nvSpPr>
        <p:spPr>
          <a:xfrm>
            <a:off x="2824561" y="714531"/>
            <a:ext cx="4180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882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F08F-A81D-43AA-AB5A-67D4759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Remote sensing measurements: 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OMI (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Ozone Monitoring Instrument)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BB05-1F90-48D9-A611-AC0F9FECC4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4B444-2569-4B20-88E4-DA4D6AE658BC}"/>
              </a:ext>
            </a:extLst>
          </p:cNvPr>
          <p:cNvSpPr/>
          <p:nvPr/>
        </p:nvSpPr>
        <p:spPr>
          <a:xfrm>
            <a:off x="5669176" y="3112678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+mj-lt"/>
              </a:rPr>
              <a:t>At nadir 13 km × 24 km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F559C-C90A-4B1D-8F91-6936D3202BB0}"/>
              </a:ext>
            </a:extLst>
          </p:cNvPr>
          <p:cNvSpPr/>
          <p:nvPr/>
        </p:nvSpPr>
        <p:spPr>
          <a:xfrm>
            <a:off x="3525633" y="5181111"/>
            <a:ext cx="19704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Zoom in mode 13 km× 12 km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896D9-461F-421C-BDAA-6C49B908C04D}"/>
              </a:ext>
            </a:extLst>
          </p:cNvPr>
          <p:cNvSpPr/>
          <p:nvPr/>
        </p:nvSpPr>
        <p:spPr>
          <a:xfrm>
            <a:off x="1740913" y="5429073"/>
            <a:ext cx="15359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dirty="0">
                <a:latin typeface="+mj-lt"/>
              </a:rPr>
              <a:t>Daily global coverage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1663-EBDB-41FD-A5E2-F708382551DC}"/>
              </a:ext>
            </a:extLst>
          </p:cNvPr>
          <p:cNvSpPr/>
          <p:nvPr/>
        </p:nvSpPr>
        <p:spPr>
          <a:xfrm>
            <a:off x="1409381" y="4922493"/>
            <a:ext cx="39837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200" dirty="0">
                <a:latin typeface="+mj-lt"/>
              </a:rPr>
              <a:t>Spectral bands: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ultraviolet and visible (</a:t>
            </a:r>
            <a:r>
              <a:rPr lang="nl-NL" sz="1200" dirty="0">
                <a:latin typeface="+mj-lt"/>
              </a:rPr>
              <a:t>270 to 500 nm)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 </a:t>
            </a:r>
            <a:r>
              <a:rPr lang="nl-NL" sz="1200" dirty="0">
                <a:latin typeface="Verdana" panose="020B0604030504040204" pitchFamily="34" charset="0"/>
              </a:rPr>
              <a:t> </a:t>
            </a:r>
            <a:endParaRPr lang="nl-NL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25B61B-4297-46D9-9CCC-72C1F78E706B}"/>
              </a:ext>
            </a:extLst>
          </p:cNvPr>
          <p:cNvGraphicFramePr>
            <a:graphicFrameLocks noGrp="1"/>
          </p:cNvGraphicFramePr>
          <p:nvPr/>
        </p:nvGraphicFramePr>
        <p:xfrm>
          <a:off x="5669176" y="2125266"/>
          <a:ext cx="2020578" cy="559118"/>
        </p:xfrm>
        <a:graphic>
          <a:graphicData uri="http://schemas.openxmlformats.org/drawingml/2006/table">
            <a:tbl>
              <a:tblPr/>
              <a:tblGrid>
                <a:gridCol w="1213991">
                  <a:extLst>
                    <a:ext uri="{9D8B030D-6E8A-4147-A177-3AD203B41FA5}">
                      <a16:colId xmlns:a16="http://schemas.microsoft.com/office/drawing/2014/main" val="2648844063"/>
                    </a:ext>
                  </a:extLst>
                </a:gridCol>
                <a:gridCol w="806587">
                  <a:extLst>
                    <a:ext uri="{9D8B030D-6E8A-4147-A177-3AD203B41FA5}">
                      <a16:colId xmlns:a16="http://schemas.microsoft.com/office/drawing/2014/main" val="248086493"/>
                    </a:ext>
                  </a:extLst>
                </a:gridCol>
              </a:tblGrid>
              <a:tr h="391478"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Date of Launch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15 July 2004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423385"/>
                  </a:ext>
                </a:extLst>
              </a:tr>
            </a:tbl>
          </a:graphicData>
        </a:graphic>
      </p:graphicFrame>
      <p:pic>
        <p:nvPicPr>
          <p:cNvPr id="7172" name="Picture 4" descr="OMI NO2 columns">
            <a:extLst>
              <a:ext uri="{FF2B5EF4-FFF2-40B4-BE49-F238E27FC236}">
                <a16:creationId xmlns:a16="http://schemas.microsoft.com/office/drawing/2014/main" id="{ADB1264A-697D-445C-BFD9-690DCE1F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6" y="1469392"/>
            <a:ext cx="4613080" cy="34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82EF8F4-3BD5-45E2-A0F9-7D72A5EC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3377"/>
            <a:ext cx="48090" cy="20774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nl-NL" altLang="nl-NL" sz="135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7C6EB-AEFE-4C17-A785-65594EB38E7C}"/>
              </a:ext>
            </a:extLst>
          </p:cNvPr>
          <p:cNvSpPr/>
          <p:nvPr/>
        </p:nvSpPr>
        <p:spPr>
          <a:xfrm>
            <a:off x="5586762" y="4001149"/>
            <a:ext cx="3511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NO2, SO2, </a:t>
            </a:r>
            <a:r>
              <a:rPr lang="en-US" dirty="0" err="1">
                <a:solidFill>
                  <a:srgbClr val="031E31"/>
                </a:solidFill>
                <a:latin typeface="+mj-lt"/>
              </a:rPr>
              <a:t>BrO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OCIO, O3 (36 km</a:t>
            </a:r>
            <a:r>
              <a:rPr lang="nl-NL" dirty="0"/>
              <a:t> ×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48 km)</a:t>
            </a:r>
          </a:p>
        </p:txBody>
      </p:sp>
    </p:spTree>
    <p:extLst>
      <p:ext uri="{BB962C8B-B14F-4D97-AF65-F5344CB8AC3E}">
        <p14:creationId xmlns:p14="http://schemas.microsoft.com/office/powerpoint/2010/main" val="2418517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FA3D-DBC1-4717-AFC3-012D6EB74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37796" y="5668556"/>
            <a:ext cx="1600199" cy="273844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F23E-7EF3-4065-B90C-882BD23E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49"/>
          <a:stretch/>
        </p:blipFill>
        <p:spPr>
          <a:xfrm>
            <a:off x="133814" y="2138631"/>
            <a:ext cx="3342788" cy="3241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C12D9-DBF1-4798-9908-A0634CDCCE28}"/>
              </a:ext>
            </a:extLst>
          </p:cNvPr>
          <p:cNvSpPr txBox="1">
            <a:spLocks/>
          </p:cNvSpPr>
          <p:nvPr/>
        </p:nvSpPr>
        <p:spPr>
          <a:xfrm>
            <a:off x="1485900" y="1026937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E2952-EE5A-4F73-A4DD-81BFAE18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220" y="2293010"/>
            <a:ext cx="5355966" cy="2285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03912" y="6089750"/>
            <a:ext cx="1923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Feb 2018 to Jan 2019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40198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4604-6A7F-3147-97AE-B0F96F3D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8183C-D1E2-AF45-8F2D-F1A5FC6C1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CD67C-D768-E642-B887-438BAB162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5F22-EC32-3B49-9E7F-88B0F8BC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613"/>
            <a:ext cx="9144000" cy="46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824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995BC-8863-0342-B79F-426EE20F76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6CE74-B381-1C47-80FD-600C9C82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357" y="704850"/>
            <a:ext cx="5030207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09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68" y="1862379"/>
            <a:ext cx="7665394" cy="43596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1649365" y="1164725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100" dirty="0" err="1">
                <a:latin typeface="+mj-lt"/>
              </a:rPr>
              <a:t>Tropomi</a:t>
            </a:r>
            <a:r>
              <a:rPr lang="en-US" sz="2100" dirty="0">
                <a:latin typeface="+mj-lt"/>
              </a:rPr>
              <a:t> Vs. OMI </a:t>
            </a:r>
          </a:p>
          <a:p>
            <a:r>
              <a:rPr lang="en-US" sz="1500" dirty="0">
                <a:latin typeface="+mj-lt"/>
              </a:rPr>
              <a:t> </a:t>
            </a:r>
          </a:p>
          <a:p>
            <a:endParaRPr lang="en-US" sz="15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6643210" y="5585231"/>
            <a:ext cx="1050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Souce [3]</a:t>
            </a:r>
          </a:p>
        </p:txBody>
      </p:sp>
    </p:spTree>
    <p:extLst>
      <p:ext uri="{BB962C8B-B14F-4D97-AF65-F5344CB8AC3E}">
        <p14:creationId xmlns:p14="http://schemas.microsoft.com/office/powerpoint/2010/main" val="57911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44"/>
    </mc:Choice>
    <mc:Fallback xmlns="">
      <p:transition spd="slow" advTm="77744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5386-D147-E64A-A8AC-9D47B135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3A804-F458-0B49-A1A7-1FFCE7A5C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88069-E05D-BC4F-9C06-68A4CB70FE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06D67-F3CD-3548-9578-8B785DE1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608"/>
            <a:ext cx="8600112" cy="483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67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Geospatial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  <a:endParaRPr lang="en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m),</a:t>
            </a:r>
            <a:r>
              <a:rPr lang="zh-CN" altLang="en-US" sz="1050" dirty="0"/>
              <a:t> </a:t>
            </a:r>
            <a:r>
              <a:rPr lang="en-GB" altLang="zh-CN" sz="1050" dirty="0"/>
              <a:t>VIIRS (visible infrared imaging radiometer suite)</a:t>
            </a:r>
            <a:endParaRPr lang="en-GB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(250 m)</a:t>
            </a:r>
          </a:p>
          <a:p>
            <a:r>
              <a:rPr lang="en-GB" sz="1050" dirty="0"/>
              <a:t>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282963" y="6119336"/>
            <a:ext cx="56425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</a:p>
          <a:p>
            <a:r>
              <a:rPr lang="en-GB" sz="1050" dirty="0"/>
              <a:t>ECMWF climate reanalysis </a:t>
            </a:r>
            <a:endParaRPr lang="en-NL" sz="1050" dirty="0"/>
          </a:p>
          <a:p>
            <a:r>
              <a:rPr lang="en-GB" sz="1050" dirty="0"/>
              <a:t>ERA5-land</a:t>
            </a:r>
          </a:p>
          <a:p>
            <a:endParaRPr lang="en-NL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422" y="4204083"/>
            <a:ext cx="3100649" cy="17525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3501483" y="6173123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A3D83-413A-BC45-BB46-5B641B424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1" y="4060349"/>
            <a:ext cx="2678153" cy="20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6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6446-EA04-6540-A505-22917E801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4A99-9D56-844C-A3F3-FA3D17679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8F881-AFBA-9F49-8F87-85E1EE4F9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95877-8F05-6E41-ABA0-87870A314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246"/>
            <a:ext cx="9144000" cy="429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120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cott.fortmann-roe.com/docs/docs/BiasVariance/biasvariance.png">
            <a:extLst>
              <a:ext uri="{FF2B5EF4-FFF2-40B4-BE49-F238E27FC236}">
                <a16:creationId xmlns:a16="http://schemas.microsoft.com/office/drawing/2014/main" id="{C07DD5F9-7846-487D-9100-428A7324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02" y="3185718"/>
            <a:ext cx="4682403" cy="29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287FB6-E900-4760-9256-8B91C5645348}"/>
              </a:ext>
            </a:extLst>
          </p:cNvPr>
          <p:cNvSpPr/>
          <p:nvPr/>
        </p:nvSpPr>
        <p:spPr>
          <a:xfrm>
            <a:off x="2569522" y="823916"/>
            <a:ext cx="3368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sz="2400" dirty="0">
                <a:latin typeface="+mj-lt"/>
              </a:rPr>
              <a:t> Bias</a:t>
            </a:r>
            <a:r>
              <a:rPr lang="nl-NL" altLang="zh-CN" sz="2400" dirty="0">
                <a:latin typeface="+mj-lt"/>
              </a:rPr>
              <a:t>-v</a:t>
            </a:r>
            <a:r>
              <a:rPr lang="nl-NL" sz="2400" dirty="0">
                <a:latin typeface="+mj-lt"/>
              </a:rPr>
              <a:t>ariance </a:t>
            </a:r>
            <a:r>
              <a:rPr lang="nl-NL" altLang="zh-CN" sz="2400" dirty="0">
                <a:latin typeface="+mj-lt"/>
              </a:rPr>
              <a:t>trade-off</a:t>
            </a:r>
            <a:endParaRPr lang="nl-NL" sz="2400" dirty="0">
              <a:latin typeface="+mj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4E95909-B765-4433-B434-CF774D8CE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" y="11849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9A3D4-B469-47C7-8D91-8542D3208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502" y="1760163"/>
            <a:ext cx="5181600" cy="1114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E389AF-7657-41F7-99F8-18B96E7C1FDA}"/>
              </a:ext>
            </a:extLst>
          </p:cNvPr>
          <p:cNvSpPr/>
          <p:nvPr/>
        </p:nvSpPr>
        <p:spPr>
          <a:xfrm>
            <a:off x="1913221" y="6418694"/>
            <a:ext cx="402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SS10"/>
              </a:rPr>
              <a:t>All algorithms are affected by bias-variance trade-off</a:t>
            </a:r>
          </a:p>
          <a:p>
            <a:r>
              <a:rPr lang="nl-NL" dirty="0">
                <a:latin typeface="CMSS10"/>
              </a:rPr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8549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B3FE2-816A-E249-BA7A-0DFC37F7E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A4CE1-C818-EC43-89E9-AB4A7138A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70" y="1630969"/>
            <a:ext cx="5850845" cy="38065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99781C-0B9B-7543-A855-912A6B9BB092}"/>
              </a:ext>
            </a:extLst>
          </p:cNvPr>
          <p:cNvSpPr txBox="1">
            <a:spLocks/>
          </p:cNvSpPr>
          <p:nvPr/>
        </p:nvSpPr>
        <p:spPr>
          <a:xfrm>
            <a:off x="1447799" y="436351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TROPOspheric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Monitoring Instrument)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F0A1C-6EBD-594D-B0DE-06220BE1C7F7}"/>
              </a:ext>
            </a:extLst>
          </p:cNvPr>
          <p:cNvSpPr/>
          <p:nvPr/>
        </p:nvSpPr>
        <p:spPr>
          <a:xfrm>
            <a:off x="2492463" y="5642998"/>
            <a:ext cx="41590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sz="1050" dirty="0">
                <a:solidFill>
                  <a:srgbClr val="031E31"/>
                </a:solidFill>
              </a:rPr>
              <a:t> 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16EF-B8E8-E64D-A7CF-74704C57E98E}"/>
              </a:ext>
            </a:extLst>
          </p:cNvPr>
          <p:cNvSpPr/>
          <p:nvPr/>
        </p:nvSpPr>
        <p:spPr>
          <a:xfrm>
            <a:off x="282352" y="1630969"/>
            <a:ext cx="21387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Launched Oct. 2017, 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Resolution (NO2)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2018-2019: 7  km 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Since Oct. 2019: 5.5 km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E4CE38BA-AEF4-2149-9A41-F7BD66BB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1" y="4159984"/>
            <a:ext cx="2202488" cy="12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62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9" y="1148576"/>
            <a:ext cx="7943211" cy="1489562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Surface concentration product based on remote sensing and GEOS-CHEM (2012)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215483" y="2526624"/>
            <a:ext cx="71367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Chemical transportation models: GEOS-CHEM 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Surface NO2 product made using GEOS-CHEM together with GOME, SCIAMACHY, and GOME-2 satellite instruments. </a:t>
            </a:r>
            <a:r>
              <a:rPr lang="en-US" sz="1800" dirty="0">
                <a:hlinkClick r:id="rId2"/>
              </a:rPr>
              <a:t>http://fizz.phys.dal.ca/~atmos/martin/?page_id=232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B2C9-41D7-4D4D-AC82-70158842D383}"/>
              </a:ext>
            </a:extLst>
          </p:cNvPr>
          <p:cNvSpPr/>
          <p:nvPr/>
        </p:nvSpPr>
        <p:spPr>
          <a:xfrm>
            <a:off x="991589" y="5709424"/>
            <a:ext cx="81524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Geddes, J. A., R.V. Martin, B. L. Boys, and A. van </a:t>
            </a:r>
            <a:r>
              <a:rPr lang="en-GB" dirty="0" err="1"/>
              <a:t>Donkelaar</a:t>
            </a:r>
            <a:r>
              <a:rPr lang="en-GB" dirty="0"/>
              <a:t>, </a:t>
            </a:r>
            <a:r>
              <a:rPr lang="en-GB" b="1" dirty="0"/>
              <a:t>Long-term trends worldwide in ambient NO2 concentrations inferred from satellite observations for exposure assessment</a:t>
            </a:r>
            <a:r>
              <a:rPr lang="en-GB" dirty="0"/>
              <a:t>, </a:t>
            </a:r>
            <a:r>
              <a:rPr lang="en-GB" i="1" dirty="0"/>
              <a:t>Environ. Health </a:t>
            </a:r>
            <a:r>
              <a:rPr lang="en-GB" i="1" dirty="0" err="1"/>
              <a:t>Perspec</a:t>
            </a:r>
            <a:r>
              <a:rPr lang="en-GB" i="1" dirty="0"/>
              <a:t>.</a:t>
            </a:r>
            <a:r>
              <a:rPr lang="en-GB" dirty="0"/>
              <a:t>, DOI:10.1289/ehp.1409567, 2015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519267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151.6|345"/>
</p:tagLst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46978</TotalTime>
  <Words>2291</Words>
  <Application>Microsoft Macintosh PowerPoint</Application>
  <PresentationFormat>On-screen Show (4:3)</PresentationFormat>
  <Paragraphs>555</Paragraphs>
  <Slides>71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CMSS10</vt:lpstr>
      <vt:lpstr>Arial</vt:lpstr>
      <vt:lpstr>Calibri</vt:lpstr>
      <vt:lpstr>Cambria Math</vt:lpstr>
      <vt:lpstr>Courier New</vt:lpstr>
      <vt:lpstr>Verdana</vt:lpstr>
      <vt:lpstr>Larissa</vt:lpstr>
      <vt:lpstr>  Statistical methods of global air pollution modeling    </vt:lpstr>
      <vt:lpstr> 1. Introduction to air pollution mapping and data   hands-on 1 (10 mins): “getting ready” install packages, visualize data, data exploration: paired correlations, spatial dependence and scatterplot  2. Machine learning methods ensemble trees,  deep convolutional neural networks  hands-on 2 + break (45 mins): “machine learning methods.” R + Python (Kaggle)     3. Modelling process in practice  hands-on 3 (15 mins): “modelling process” hyper-parameter optimization, bootstrapping-based cross-validation, mapping and compare spatial patterns of different predictions           </vt:lpstr>
      <vt:lpstr>Introduction and data</vt:lpstr>
      <vt:lpstr>NO2 mapping (&lt;100 m)   </vt:lpstr>
      <vt:lpstr>  Predicting air pollution and analyzing the sources. </vt:lpstr>
      <vt:lpstr>PowerPoint Presentation</vt:lpstr>
      <vt:lpstr>PowerPoint Presentation</vt:lpstr>
      <vt:lpstr>PowerPoint Presentation</vt:lpstr>
      <vt:lpstr>Surface concentration product based on remote sensing and GEOS-CHEM (2012)</vt:lpstr>
      <vt:lpstr>PowerPoint Presentation</vt:lpstr>
      <vt:lpstr>PowerPoint Presentation</vt:lpstr>
      <vt:lpstr>Machine learning   </vt:lpstr>
      <vt:lpstr>Statistical learning  --Statistical modelling and uncertainty </vt:lpstr>
      <vt:lpstr>Gaussian processes for machine learning</vt:lpstr>
      <vt:lpstr>PowerPoint Presentation</vt:lpstr>
      <vt:lpstr>PowerPoint Presentation</vt:lpstr>
      <vt:lpstr>Ensemble trees </vt:lpstr>
      <vt:lpstr>Random forest</vt:lpstr>
      <vt:lpstr>PowerPoint Presentation</vt:lpstr>
      <vt:lpstr>Random forest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overfitting: Post-processing  </vt:lpstr>
      <vt:lpstr>PowerPoint Presentation</vt:lpstr>
      <vt:lpstr>PowerPoint Presentation</vt:lpstr>
      <vt:lpstr>PowerPoint Presentation</vt:lpstr>
      <vt:lpstr> Deep learning: a neuron</vt:lpstr>
      <vt:lpstr> Deep learning: neural networks</vt:lpstr>
      <vt:lpstr> Learning: optimizing the loss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the machine learning methods tell? Partial dependence plot, trees, variable 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and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Remote sensing measurements:  OMI (Ozone Monitoring Instrument)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Spatiotemporal Change Modelling from Multidimensional Arrays</dc:title>
  <dc:creator>meng lu</dc:creator>
  <cp:lastModifiedBy>meng lu</cp:lastModifiedBy>
  <cp:revision>495</cp:revision>
  <cp:lastPrinted>2019-09-03T21:54:25Z</cp:lastPrinted>
  <dcterms:modified xsi:type="dcterms:W3CDTF">2020-07-28T12:07:38Z</dcterms:modified>
</cp:coreProperties>
</file>